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1" r:id="rId6"/>
    <p:sldId id="260" r:id="rId7"/>
    <p:sldId id="263" r:id="rId8"/>
    <p:sldId id="264" r:id="rId9"/>
    <p:sldId id="265" r:id="rId10"/>
    <p:sldId id="262" r:id="rId11"/>
    <p:sldId id="266" r:id="rId12"/>
    <p:sldId id="269" r:id="rId13"/>
    <p:sldId id="267" r:id="rId14"/>
    <p:sldId id="268" r:id="rId15"/>
    <p:sldId id="270" r:id="rId16"/>
    <p:sldId id="271" r:id="rId17"/>
    <p:sldId id="272" r:id="rId18"/>
    <p:sldId id="273"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15"/>
  </p:normalViewPr>
  <p:slideViewPr>
    <p:cSldViewPr snapToGrid="0" snapToObjects="1">
      <p:cViewPr varScale="1">
        <p:scale>
          <a:sx n="110" d="100"/>
          <a:sy n="110" d="100"/>
        </p:scale>
        <p:origin x="5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mkumada/Downloads/&#26448;&#26009;&#35542;&#25991;&#25968;&#25512;&#31227;.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eiryo" panose="020B0604030504040204" pitchFamily="34" charset="-128"/>
                <a:ea typeface="Meiryo" panose="020B0604030504040204" pitchFamily="34" charset="-128"/>
                <a:cs typeface="+mn-cs"/>
              </a:defRPr>
            </a:pPr>
            <a:r>
              <a:rPr lang="en-US"/>
              <a:t>MATERIALS SCIENCE, MULTIDISCIPLINARY</a:t>
            </a:r>
            <a:r>
              <a:rPr lang="ja-JP"/>
              <a:t>　国別</a:t>
            </a:r>
            <a:r>
              <a:rPr lang="en-US"/>
              <a:t>Top1%</a:t>
            </a:r>
            <a:r>
              <a:rPr lang="ja-JP"/>
              <a:t>論文数</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eiryo" panose="020B0604030504040204" pitchFamily="34" charset="-128"/>
              <a:ea typeface="Meiryo" panose="020B0604030504040204" pitchFamily="34" charset="-128"/>
              <a:cs typeface="+mn-cs"/>
            </a:defRPr>
          </a:pPr>
          <a:endParaRPr lang="ja-JP"/>
        </a:p>
      </c:txPr>
    </c:title>
    <c:autoTitleDeleted val="0"/>
    <c:plotArea>
      <c:layout/>
      <c:lineChart>
        <c:grouping val="standard"/>
        <c:varyColors val="0"/>
        <c:ser>
          <c:idx val="0"/>
          <c:order val="0"/>
          <c:tx>
            <c:strRef>
              <c:f>'Top1%論文数'!$A$2</c:f>
              <c:strCache>
                <c:ptCount val="1"/>
                <c:pt idx="0">
                  <c:v>USA</c:v>
                </c:pt>
              </c:strCache>
            </c:strRef>
          </c:tx>
          <c:spPr>
            <a:ln w="28575" cap="rnd">
              <a:solidFill>
                <a:schemeClr val="accent1"/>
              </a:solidFill>
              <a:round/>
            </a:ln>
            <a:effectLst/>
          </c:spPr>
          <c:marker>
            <c:symbol val="none"/>
          </c:marker>
          <c:cat>
            <c:numRef>
              <c:f>'Top1%論文数'!$B$1:$AP$1</c:f>
              <c:numCache>
                <c:formatCode>General</c:formatCode>
                <c:ptCount val="4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numCache>
            </c:numRef>
          </c:cat>
          <c:val>
            <c:numRef>
              <c:f>'Top1%論文数'!$B$2:$AP$2</c:f>
              <c:numCache>
                <c:formatCode>#,##0_);[Red]\(#,##0\)</c:formatCode>
                <c:ptCount val="41"/>
                <c:pt idx="0">
                  <c:v>102</c:v>
                </c:pt>
                <c:pt idx="1">
                  <c:v>93</c:v>
                </c:pt>
                <c:pt idx="2">
                  <c:v>107</c:v>
                </c:pt>
                <c:pt idx="3">
                  <c:v>111</c:v>
                </c:pt>
                <c:pt idx="4">
                  <c:v>113</c:v>
                </c:pt>
                <c:pt idx="5">
                  <c:v>134</c:v>
                </c:pt>
                <c:pt idx="6">
                  <c:v>124</c:v>
                </c:pt>
                <c:pt idx="7">
                  <c:v>116</c:v>
                </c:pt>
                <c:pt idx="8">
                  <c:v>137</c:v>
                </c:pt>
                <c:pt idx="9">
                  <c:v>155</c:v>
                </c:pt>
                <c:pt idx="10">
                  <c:v>176</c:v>
                </c:pt>
                <c:pt idx="11">
                  <c:v>158</c:v>
                </c:pt>
                <c:pt idx="12">
                  <c:v>190</c:v>
                </c:pt>
                <c:pt idx="13">
                  <c:v>200</c:v>
                </c:pt>
                <c:pt idx="14">
                  <c:v>246</c:v>
                </c:pt>
                <c:pt idx="15">
                  <c:v>238</c:v>
                </c:pt>
                <c:pt idx="16">
                  <c:v>293</c:v>
                </c:pt>
                <c:pt idx="17">
                  <c:v>296</c:v>
                </c:pt>
                <c:pt idx="18">
                  <c:v>296</c:v>
                </c:pt>
                <c:pt idx="19">
                  <c:v>304</c:v>
                </c:pt>
                <c:pt idx="20">
                  <c:v>320</c:v>
                </c:pt>
                <c:pt idx="21">
                  <c:v>263</c:v>
                </c:pt>
                <c:pt idx="22">
                  <c:v>292</c:v>
                </c:pt>
                <c:pt idx="23">
                  <c:v>342</c:v>
                </c:pt>
                <c:pt idx="24">
                  <c:v>371</c:v>
                </c:pt>
                <c:pt idx="25">
                  <c:v>346</c:v>
                </c:pt>
                <c:pt idx="26">
                  <c:v>392</c:v>
                </c:pt>
                <c:pt idx="27">
                  <c:v>430</c:v>
                </c:pt>
                <c:pt idx="28">
                  <c:v>456</c:v>
                </c:pt>
                <c:pt idx="29">
                  <c:v>472</c:v>
                </c:pt>
                <c:pt idx="30">
                  <c:v>532</c:v>
                </c:pt>
                <c:pt idx="31">
                  <c:v>562</c:v>
                </c:pt>
                <c:pt idx="32">
                  <c:v>574</c:v>
                </c:pt>
                <c:pt idx="33">
                  <c:v>610</c:v>
                </c:pt>
                <c:pt idx="34">
                  <c:v>576</c:v>
                </c:pt>
                <c:pt idx="35">
                  <c:v>594</c:v>
                </c:pt>
                <c:pt idx="36">
                  <c:v>618</c:v>
                </c:pt>
                <c:pt idx="37">
                  <c:v>658</c:v>
                </c:pt>
                <c:pt idx="38">
                  <c:v>614</c:v>
                </c:pt>
                <c:pt idx="39">
                  <c:v>603</c:v>
                </c:pt>
                <c:pt idx="40">
                  <c:v>549</c:v>
                </c:pt>
              </c:numCache>
            </c:numRef>
          </c:val>
          <c:smooth val="0"/>
          <c:extLst>
            <c:ext xmlns:c16="http://schemas.microsoft.com/office/drawing/2014/chart" uri="{C3380CC4-5D6E-409C-BE32-E72D297353CC}">
              <c16:uniqueId val="{00000000-D6C1-2E4F-81CA-EAF6F172ECFF}"/>
            </c:ext>
          </c:extLst>
        </c:ser>
        <c:ser>
          <c:idx val="1"/>
          <c:order val="1"/>
          <c:tx>
            <c:strRef>
              <c:f>'Top1%論文数'!$A$3</c:f>
              <c:strCache>
                <c:ptCount val="1"/>
                <c:pt idx="0">
                  <c:v>CHINA MAINLAND</c:v>
                </c:pt>
              </c:strCache>
            </c:strRef>
          </c:tx>
          <c:spPr>
            <a:ln w="28575" cap="rnd">
              <a:solidFill>
                <a:schemeClr val="accent2"/>
              </a:solidFill>
              <a:round/>
            </a:ln>
            <a:effectLst/>
          </c:spPr>
          <c:marker>
            <c:symbol val="none"/>
          </c:marker>
          <c:cat>
            <c:numRef>
              <c:f>'Top1%論文数'!$B$1:$AP$1</c:f>
              <c:numCache>
                <c:formatCode>General</c:formatCode>
                <c:ptCount val="4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numCache>
            </c:numRef>
          </c:cat>
          <c:val>
            <c:numRef>
              <c:f>'Top1%論文数'!$B$3:$AP$3</c:f>
              <c:numCache>
                <c:formatCode>#,##0_);[Red]\(#,##0\)</c:formatCode>
                <c:ptCount val="41"/>
                <c:pt idx="0">
                  <c:v>0</c:v>
                </c:pt>
                <c:pt idx="1">
                  <c:v>0</c:v>
                </c:pt>
                <c:pt idx="2">
                  <c:v>1</c:v>
                </c:pt>
                <c:pt idx="3">
                  <c:v>2</c:v>
                </c:pt>
                <c:pt idx="4">
                  <c:v>2</c:v>
                </c:pt>
                <c:pt idx="5">
                  <c:v>2</c:v>
                </c:pt>
                <c:pt idx="6">
                  <c:v>1</c:v>
                </c:pt>
                <c:pt idx="7">
                  <c:v>2</c:v>
                </c:pt>
                <c:pt idx="8">
                  <c:v>3</c:v>
                </c:pt>
                <c:pt idx="9">
                  <c:v>2</c:v>
                </c:pt>
                <c:pt idx="10">
                  <c:v>3</c:v>
                </c:pt>
                <c:pt idx="11">
                  <c:v>1</c:v>
                </c:pt>
                <c:pt idx="12">
                  <c:v>3</c:v>
                </c:pt>
                <c:pt idx="13">
                  <c:v>9</c:v>
                </c:pt>
                <c:pt idx="14">
                  <c:v>5</c:v>
                </c:pt>
                <c:pt idx="15">
                  <c:v>4</c:v>
                </c:pt>
                <c:pt idx="16">
                  <c:v>13</c:v>
                </c:pt>
                <c:pt idx="17">
                  <c:v>10</c:v>
                </c:pt>
                <c:pt idx="18">
                  <c:v>12</c:v>
                </c:pt>
                <c:pt idx="19">
                  <c:v>17</c:v>
                </c:pt>
                <c:pt idx="20">
                  <c:v>24</c:v>
                </c:pt>
                <c:pt idx="21">
                  <c:v>20</c:v>
                </c:pt>
                <c:pt idx="22">
                  <c:v>35</c:v>
                </c:pt>
                <c:pt idx="23">
                  <c:v>48</c:v>
                </c:pt>
                <c:pt idx="24">
                  <c:v>57</c:v>
                </c:pt>
                <c:pt idx="25">
                  <c:v>98</c:v>
                </c:pt>
                <c:pt idx="26">
                  <c:v>112</c:v>
                </c:pt>
                <c:pt idx="27">
                  <c:v>154</c:v>
                </c:pt>
                <c:pt idx="28">
                  <c:v>159</c:v>
                </c:pt>
                <c:pt idx="29">
                  <c:v>208</c:v>
                </c:pt>
                <c:pt idx="30">
                  <c:v>274</c:v>
                </c:pt>
                <c:pt idx="31">
                  <c:v>438</c:v>
                </c:pt>
                <c:pt idx="32">
                  <c:v>479</c:v>
                </c:pt>
                <c:pt idx="33">
                  <c:v>488</c:v>
                </c:pt>
                <c:pt idx="34">
                  <c:v>570</c:v>
                </c:pt>
                <c:pt idx="35">
                  <c:v>608</c:v>
                </c:pt>
                <c:pt idx="36">
                  <c:v>705</c:v>
                </c:pt>
                <c:pt idx="37">
                  <c:v>968</c:v>
                </c:pt>
                <c:pt idx="38">
                  <c:v>1135</c:v>
                </c:pt>
                <c:pt idx="39">
                  <c:v>1320</c:v>
                </c:pt>
                <c:pt idx="40">
                  <c:v>1344</c:v>
                </c:pt>
              </c:numCache>
            </c:numRef>
          </c:val>
          <c:smooth val="0"/>
          <c:extLst>
            <c:ext xmlns:c16="http://schemas.microsoft.com/office/drawing/2014/chart" uri="{C3380CC4-5D6E-409C-BE32-E72D297353CC}">
              <c16:uniqueId val="{00000001-D6C1-2E4F-81CA-EAF6F172ECFF}"/>
            </c:ext>
          </c:extLst>
        </c:ser>
        <c:ser>
          <c:idx val="2"/>
          <c:order val="2"/>
          <c:tx>
            <c:strRef>
              <c:f>'Top1%論文数'!$A$4</c:f>
              <c:strCache>
                <c:ptCount val="1"/>
                <c:pt idx="0">
                  <c:v>GERMANY (FED REP GER)</c:v>
                </c:pt>
              </c:strCache>
            </c:strRef>
          </c:tx>
          <c:spPr>
            <a:ln w="28575" cap="rnd">
              <a:solidFill>
                <a:schemeClr val="accent3"/>
              </a:solidFill>
              <a:round/>
            </a:ln>
            <a:effectLst/>
          </c:spPr>
          <c:marker>
            <c:symbol val="none"/>
          </c:marker>
          <c:cat>
            <c:numRef>
              <c:f>'Top1%論文数'!$B$1:$AP$1</c:f>
              <c:numCache>
                <c:formatCode>General</c:formatCode>
                <c:ptCount val="4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numCache>
            </c:numRef>
          </c:cat>
          <c:val>
            <c:numRef>
              <c:f>'Top1%論文数'!$B$4:$AP$4</c:f>
              <c:numCache>
                <c:formatCode>#,##0_);[Red]\(#,##0\)</c:formatCode>
                <c:ptCount val="41"/>
                <c:pt idx="0">
                  <c:v>16</c:v>
                </c:pt>
                <c:pt idx="1">
                  <c:v>17</c:v>
                </c:pt>
                <c:pt idx="2">
                  <c:v>9</c:v>
                </c:pt>
                <c:pt idx="3">
                  <c:v>22</c:v>
                </c:pt>
                <c:pt idx="4">
                  <c:v>23</c:v>
                </c:pt>
                <c:pt idx="5">
                  <c:v>18</c:v>
                </c:pt>
                <c:pt idx="6">
                  <c:v>18</c:v>
                </c:pt>
                <c:pt idx="7">
                  <c:v>21</c:v>
                </c:pt>
                <c:pt idx="8">
                  <c:v>23</c:v>
                </c:pt>
                <c:pt idx="9">
                  <c:v>31</c:v>
                </c:pt>
                <c:pt idx="10">
                  <c:v>31</c:v>
                </c:pt>
                <c:pt idx="11">
                  <c:v>43</c:v>
                </c:pt>
                <c:pt idx="12">
                  <c:v>53</c:v>
                </c:pt>
                <c:pt idx="13">
                  <c:v>42</c:v>
                </c:pt>
                <c:pt idx="14">
                  <c:v>54</c:v>
                </c:pt>
                <c:pt idx="15">
                  <c:v>54</c:v>
                </c:pt>
                <c:pt idx="16">
                  <c:v>61</c:v>
                </c:pt>
                <c:pt idx="17">
                  <c:v>69</c:v>
                </c:pt>
                <c:pt idx="18">
                  <c:v>85</c:v>
                </c:pt>
                <c:pt idx="19">
                  <c:v>82</c:v>
                </c:pt>
                <c:pt idx="20">
                  <c:v>79</c:v>
                </c:pt>
                <c:pt idx="21">
                  <c:v>90</c:v>
                </c:pt>
                <c:pt idx="22">
                  <c:v>72</c:v>
                </c:pt>
                <c:pt idx="23">
                  <c:v>75</c:v>
                </c:pt>
                <c:pt idx="24">
                  <c:v>74</c:v>
                </c:pt>
                <c:pt idx="25">
                  <c:v>94</c:v>
                </c:pt>
                <c:pt idx="26">
                  <c:v>82</c:v>
                </c:pt>
                <c:pt idx="27">
                  <c:v>100</c:v>
                </c:pt>
                <c:pt idx="28">
                  <c:v>100</c:v>
                </c:pt>
                <c:pt idx="29">
                  <c:v>145</c:v>
                </c:pt>
                <c:pt idx="30">
                  <c:v>141</c:v>
                </c:pt>
                <c:pt idx="31">
                  <c:v>155</c:v>
                </c:pt>
                <c:pt idx="32">
                  <c:v>169</c:v>
                </c:pt>
                <c:pt idx="33">
                  <c:v>162</c:v>
                </c:pt>
                <c:pt idx="34">
                  <c:v>167</c:v>
                </c:pt>
                <c:pt idx="35">
                  <c:v>162</c:v>
                </c:pt>
                <c:pt idx="36">
                  <c:v>131</c:v>
                </c:pt>
                <c:pt idx="37">
                  <c:v>152</c:v>
                </c:pt>
                <c:pt idx="38">
                  <c:v>113</c:v>
                </c:pt>
                <c:pt idx="39">
                  <c:v>127</c:v>
                </c:pt>
                <c:pt idx="40">
                  <c:v>123</c:v>
                </c:pt>
              </c:numCache>
            </c:numRef>
          </c:val>
          <c:smooth val="0"/>
          <c:extLst>
            <c:ext xmlns:c16="http://schemas.microsoft.com/office/drawing/2014/chart" uri="{C3380CC4-5D6E-409C-BE32-E72D297353CC}">
              <c16:uniqueId val="{00000002-D6C1-2E4F-81CA-EAF6F172ECFF}"/>
            </c:ext>
          </c:extLst>
        </c:ser>
        <c:ser>
          <c:idx val="3"/>
          <c:order val="3"/>
          <c:tx>
            <c:strRef>
              <c:f>'Top1%論文数'!$A$5</c:f>
              <c:strCache>
                <c:ptCount val="1"/>
                <c:pt idx="0">
                  <c:v>JAPAN</c:v>
                </c:pt>
              </c:strCache>
            </c:strRef>
          </c:tx>
          <c:spPr>
            <a:ln w="28575" cap="rnd">
              <a:solidFill>
                <a:schemeClr val="accent4"/>
              </a:solidFill>
              <a:round/>
            </a:ln>
            <a:effectLst/>
          </c:spPr>
          <c:marker>
            <c:symbol val="none"/>
          </c:marker>
          <c:cat>
            <c:numRef>
              <c:f>'Top1%論文数'!$B$1:$AP$1</c:f>
              <c:numCache>
                <c:formatCode>General</c:formatCode>
                <c:ptCount val="4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numCache>
            </c:numRef>
          </c:cat>
          <c:val>
            <c:numRef>
              <c:f>'Top1%論文数'!$B$5:$AP$5</c:f>
              <c:numCache>
                <c:formatCode>#,##0_);[Red]\(#,##0\)</c:formatCode>
                <c:ptCount val="41"/>
                <c:pt idx="0">
                  <c:v>14</c:v>
                </c:pt>
                <c:pt idx="1">
                  <c:v>8</c:v>
                </c:pt>
                <c:pt idx="2">
                  <c:v>10</c:v>
                </c:pt>
                <c:pt idx="3">
                  <c:v>12</c:v>
                </c:pt>
                <c:pt idx="4">
                  <c:v>13</c:v>
                </c:pt>
                <c:pt idx="5">
                  <c:v>9</c:v>
                </c:pt>
                <c:pt idx="6">
                  <c:v>16</c:v>
                </c:pt>
                <c:pt idx="7">
                  <c:v>20</c:v>
                </c:pt>
                <c:pt idx="8">
                  <c:v>25</c:v>
                </c:pt>
                <c:pt idx="9">
                  <c:v>24</c:v>
                </c:pt>
                <c:pt idx="10">
                  <c:v>35</c:v>
                </c:pt>
                <c:pt idx="11">
                  <c:v>32</c:v>
                </c:pt>
                <c:pt idx="12">
                  <c:v>50</c:v>
                </c:pt>
                <c:pt idx="13">
                  <c:v>55</c:v>
                </c:pt>
                <c:pt idx="14">
                  <c:v>62</c:v>
                </c:pt>
                <c:pt idx="15">
                  <c:v>70</c:v>
                </c:pt>
                <c:pt idx="16">
                  <c:v>67</c:v>
                </c:pt>
                <c:pt idx="17">
                  <c:v>76</c:v>
                </c:pt>
                <c:pt idx="18">
                  <c:v>77</c:v>
                </c:pt>
                <c:pt idx="19">
                  <c:v>69</c:v>
                </c:pt>
                <c:pt idx="20">
                  <c:v>92</c:v>
                </c:pt>
                <c:pt idx="21">
                  <c:v>86</c:v>
                </c:pt>
                <c:pt idx="22">
                  <c:v>87</c:v>
                </c:pt>
                <c:pt idx="23">
                  <c:v>64</c:v>
                </c:pt>
                <c:pt idx="24">
                  <c:v>85</c:v>
                </c:pt>
                <c:pt idx="25">
                  <c:v>91</c:v>
                </c:pt>
                <c:pt idx="26">
                  <c:v>98</c:v>
                </c:pt>
                <c:pt idx="27">
                  <c:v>79</c:v>
                </c:pt>
                <c:pt idx="28">
                  <c:v>97</c:v>
                </c:pt>
                <c:pt idx="29">
                  <c:v>108</c:v>
                </c:pt>
                <c:pt idx="30">
                  <c:v>112</c:v>
                </c:pt>
                <c:pt idx="31">
                  <c:v>145</c:v>
                </c:pt>
                <c:pt idx="32">
                  <c:v>120</c:v>
                </c:pt>
                <c:pt idx="33">
                  <c:v>110</c:v>
                </c:pt>
                <c:pt idx="34">
                  <c:v>114</c:v>
                </c:pt>
                <c:pt idx="35">
                  <c:v>86</c:v>
                </c:pt>
                <c:pt idx="36">
                  <c:v>93</c:v>
                </c:pt>
                <c:pt idx="37">
                  <c:v>91</c:v>
                </c:pt>
                <c:pt idx="38">
                  <c:v>84</c:v>
                </c:pt>
                <c:pt idx="39">
                  <c:v>94</c:v>
                </c:pt>
                <c:pt idx="40">
                  <c:v>77</c:v>
                </c:pt>
              </c:numCache>
            </c:numRef>
          </c:val>
          <c:smooth val="0"/>
          <c:extLst>
            <c:ext xmlns:c16="http://schemas.microsoft.com/office/drawing/2014/chart" uri="{C3380CC4-5D6E-409C-BE32-E72D297353CC}">
              <c16:uniqueId val="{00000003-D6C1-2E4F-81CA-EAF6F172ECFF}"/>
            </c:ext>
          </c:extLst>
        </c:ser>
        <c:ser>
          <c:idx val="4"/>
          <c:order val="4"/>
          <c:tx>
            <c:strRef>
              <c:f>'Top1%論文数'!$A$6</c:f>
              <c:strCache>
                <c:ptCount val="1"/>
                <c:pt idx="0">
                  <c:v>UNITED KINGDOM</c:v>
                </c:pt>
              </c:strCache>
            </c:strRef>
          </c:tx>
          <c:spPr>
            <a:ln w="28575" cap="rnd">
              <a:solidFill>
                <a:schemeClr val="accent5"/>
              </a:solidFill>
              <a:round/>
            </a:ln>
            <a:effectLst/>
          </c:spPr>
          <c:marker>
            <c:symbol val="none"/>
          </c:marker>
          <c:cat>
            <c:numRef>
              <c:f>'Top1%論文数'!$B$1:$AP$1</c:f>
              <c:numCache>
                <c:formatCode>General</c:formatCode>
                <c:ptCount val="4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numCache>
            </c:numRef>
          </c:cat>
          <c:val>
            <c:numRef>
              <c:f>'Top1%論文数'!$B$6:$AP$6</c:f>
              <c:numCache>
                <c:formatCode>#,##0_);[Red]\(#,##0\)</c:formatCode>
                <c:ptCount val="41"/>
                <c:pt idx="0">
                  <c:v>13</c:v>
                </c:pt>
                <c:pt idx="1">
                  <c:v>15</c:v>
                </c:pt>
                <c:pt idx="2">
                  <c:v>16</c:v>
                </c:pt>
                <c:pt idx="3">
                  <c:v>27</c:v>
                </c:pt>
                <c:pt idx="4">
                  <c:v>19</c:v>
                </c:pt>
                <c:pt idx="5">
                  <c:v>16</c:v>
                </c:pt>
                <c:pt idx="6">
                  <c:v>15</c:v>
                </c:pt>
                <c:pt idx="7">
                  <c:v>18</c:v>
                </c:pt>
                <c:pt idx="8">
                  <c:v>21</c:v>
                </c:pt>
                <c:pt idx="9">
                  <c:v>22</c:v>
                </c:pt>
                <c:pt idx="10">
                  <c:v>28</c:v>
                </c:pt>
                <c:pt idx="11">
                  <c:v>34</c:v>
                </c:pt>
                <c:pt idx="12">
                  <c:v>34</c:v>
                </c:pt>
                <c:pt idx="13">
                  <c:v>40</c:v>
                </c:pt>
                <c:pt idx="14">
                  <c:v>40</c:v>
                </c:pt>
                <c:pt idx="15">
                  <c:v>44</c:v>
                </c:pt>
                <c:pt idx="16">
                  <c:v>36</c:v>
                </c:pt>
                <c:pt idx="17">
                  <c:v>53</c:v>
                </c:pt>
                <c:pt idx="18">
                  <c:v>40</c:v>
                </c:pt>
                <c:pt idx="19">
                  <c:v>51</c:v>
                </c:pt>
                <c:pt idx="20">
                  <c:v>54</c:v>
                </c:pt>
                <c:pt idx="21">
                  <c:v>61</c:v>
                </c:pt>
                <c:pt idx="22">
                  <c:v>42</c:v>
                </c:pt>
                <c:pt idx="23">
                  <c:v>63</c:v>
                </c:pt>
                <c:pt idx="24">
                  <c:v>44</c:v>
                </c:pt>
                <c:pt idx="25">
                  <c:v>67</c:v>
                </c:pt>
                <c:pt idx="26">
                  <c:v>66</c:v>
                </c:pt>
                <c:pt idx="27">
                  <c:v>79</c:v>
                </c:pt>
                <c:pt idx="28">
                  <c:v>75</c:v>
                </c:pt>
                <c:pt idx="29">
                  <c:v>100</c:v>
                </c:pt>
                <c:pt idx="30">
                  <c:v>67</c:v>
                </c:pt>
                <c:pt idx="31">
                  <c:v>92</c:v>
                </c:pt>
                <c:pt idx="32">
                  <c:v>101</c:v>
                </c:pt>
                <c:pt idx="33">
                  <c:v>117</c:v>
                </c:pt>
                <c:pt idx="34">
                  <c:v>114</c:v>
                </c:pt>
                <c:pt idx="35">
                  <c:v>132</c:v>
                </c:pt>
                <c:pt idx="36">
                  <c:v>139</c:v>
                </c:pt>
                <c:pt idx="37">
                  <c:v>139</c:v>
                </c:pt>
                <c:pt idx="38">
                  <c:v>122</c:v>
                </c:pt>
                <c:pt idx="39">
                  <c:v>104</c:v>
                </c:pt>
                <c:pt idx="40">
                  <c:v>117</c:v>
                </c:pt>
              </c:numCache>
            </c:numRef>
          </c:val>
          <c:smooth val="0"/>
          <c:extLst>
            <c:ext xmlns:c16="http://schemas.microsoft.com/office/drawing/2014/chart" uri="{C3380CC4-5D6E-409C-BE32-E72D297353CC}">
              <c16:uniqueId val="{00000004-D6C1-2E4F-81CA-EAF6F172ECFF}"/>
            </c:ext>
          </c:extLst>
        </c:ser>
        <c:ser>
          <c:idx val="5"/>
          <c:order val="5"/>
          <c:tx>
            <c:strRef>
              <c:f>'Top1%論文数'!$A$7</c:f>
              <c:strCache>
                <c:ptCount val="1"/>
                <c:pt idx="0">
                  <c:v>ENGLAND</c:v>
                </c:pt>
              </c:strCache>
            </c:strRef>
          </c:tx>
          <c:spPr>
            <a:ln w="28575" cap="rnd">
              <a:solidFill>
                <a:schemeClr val="accent6"/>
              </a:solidFill>
              <a:round/>
            </a:ln>
            <a:effectLst/>
          </c:spPr>
          <c:marker>
            <c:symbol val="none"/>
          </c:marker>
          <c:cat>
            <c:numRef>
              <c:f>'Top1%論文数'!$B$1:$AP$1</c:f>
              <c:numCache>
                <c:formatCode>General</c:formatCode>
                <c:ptCount val="4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numCache>
            </c:numRef>
          </c:cat>
          <c:val>
            <c:numRef>
              <c:f>'Top1%論文数'!$B$7:$AP$7</c:f>
              <c:numCache>
                <c:formatCode>#,##0_);[Red]\(#,##0\)</c:formatCode>
                <c:ptCount val="41"/>
                <c:pt idx="0">
                  <c:v>13</c:v>
                </c:pt>
                <c:pt idx="1">
                  <c:v>13</c:v>
                </c:pt>
                <c:pt idx="2">
                  <c:v>15</c:v>
                </c:pt>
                <c:pt idx="3">
                  <c:v>25</c:v>
                </c:pt>
                <c:pt idx="4">
                  <c:v>17</c:v>
                </c:pt>
                <c:pt idx="5">
                  <c:v>15</c:v>
                </c:pt>
                <c:pt idx="6">
                  <c:v>15</c:v>
                </c:pt>
                <c:pt idx="7">
                  <c:v>16</c:v>
                </c:pt>
                <c:pt idx="8">
                  <c:v>21</c:v>
                </c:pt>
                <c:pt idx="9">
                  <c:v>22</c:v>
                </c:pt>
                <c:pt idx="10">
                  <c:v>24</c:v>
                </c:pt>
                <c:pt idx="11">
                  <c:v>31</c:v>
                </c:pt>
                <c:pt idx="12">
                  <c:v>34</c:v>
                </c:pt>
                <c:pt idx="13">
                  <c:v>39</c:v>
                </c:pt>
                <c:pt idx="14">
                  <c:v>38</c:v>
                </c:pt>
                <c:pt idx="15">
                  <c:v>40</c:v>
                </c:pt>
                <c:pt idx="16">
                  <c:v>34</c:v>
                </c:pt>
                <c:pt idx="17">
                  <c:v>49</c:v>
                </c:pt>
                <c:pt idx="18">
                  <c:v>37</c:v>
                </c:pt>
                <c:pt idx="19">
                  <c:v>49</c:v>
                </c:pt>
                <c:pt idx="20">
                  <c:v>51</c:v>
                </c:pt>
                <c:pt idx="21">
                  <c:v>57</c:v>
                </c:pt>
                <c:pt idx="22">
                  <c:v>37</c:v>
                </c:pt>
                <c:pt idx="23">
                  <c:v>52</c:v>
                </c:pt>
                <c:pt idx="24">
                  <c:v>42</c:v>
                </c:pt>
                <c:pt idx="25">
                  <c:v>59</c:v>
                </c:pt>
                <c:pt idx="26">
                  <c:v>61</c:v>
                </c:pt>
                <c:pt idx="27">
                  <c:v>68</c:v>
                </c:pt>
                <c:pt idx="28">
                  <c:v>69</c:v>
                </c:pt>
                <c:pt idx="29">
                  <c:v>93</c:v>
                </c:pt>
                <c:pt idx="30">
                  <c:v>63</c:v>
                </c:pt>
                <c:pt idx="31">
                  <c:v>86</c:v>
                </c:pt>
                <c:pt idx="32">
                  <c:v>91</c:v>
                </c:pt>
                <c:pt idx="33">
                  <c:v>107</c:v>
                </c:pt>
                <c:pt idx="34">
                  <c:v>106</c:v>
                </c:pt>
                <c:pt idx="35">
                  <c:v>124</c:v>
                </c:pt>
                <c:pt idx="36">
                  <c:v>134</c:v>
                </c:pt>
                <c:pt idx="37">
                  <c:v>126</c:v>
                </c:pt>
                <c:pt idx="38">
                  <c:v>116</c:v>
                </c:pt>
                <c:pt idx="39">
                  <c:v>100</c:v>
                </c:pt>
                <c:pt idx="40">
                  <c:v>105</c:v>
                </c:pt>
              </c:numCache>
            </c:numRef>
          </c:val>
          <c:smooth val="0"/>
          <c:extLst>
            <c:ext xmlns:c16="http://schemas.microsoft.com/office/drawing/2014/chart" uri="{C3380CC4-5D6E-409C-BE32-E72D297353CC}">
              <c16:uniqueId val="{00000005-D6C1-2E4F-81CA-EAF6F172ECFF}"/>
            </c:ext>
          </c:extLst>
        </c:ser>
        <c:dLbls>
          <c:showLegendKey val="0"/>
          <c:showVal val="0"/>
          <c:showCatName val="0"/>
          <c:showSerName val="0"/>
          <c:showPercent val="0"/>
          <c:showBubbleSize val="0"/>
        </c:dLbls>
        <c:smooth val="0"/>
        <c:axId val="1215468272"/>
        <c:axId val="1228089760"/>
      </c:lineChart>
      <c:catAx>
        <c:axId val="121546827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eiryo" panose="020B0604030504040204" pitchFamily="34" charset="-128"/>
                <a:ea typeface="Meiryo" panose="020B0604030504040204" pitchFamily="34" charset="-128"/>
                <a:cs typeface="+mn-cs"/>
              </a:defRPr>
            </a:pPr>
            <a:endParaRPr lang="ja-JP"/>
          </a:p>
        </c:txPr>
        <c:crossAx val="1228089760"/>
        <c:crosses val="autoZero"/>
        <c:auto val="1"/>
        <c:lblAlgn val="ctr"/>
        <c:lblOffset val="100"/>
        <c:noMultiLvlLbl val="0"/>
      </c:catAx>
      <c:valAx>
        <c:axId val="1228089760"/>
        <c:scaling>
          <c:orientation val="minMax"/>
        </c:scaling>
        <c:delete val="0"/>
        <c:axPos val="l"/>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eiryo" panose="020B0604030504040204" pitchFamily="34" charset="-128"/>
                <a:ea typeface="Meiryo" panose="020B0604030504040204" pitchFamily="34" charset="-128"/>
                <a:cs typeface="+mn-cs"/>
              </a:defRPr>
            </a:pPr>
            <a:endParaRPr lang="ja-JP"/>
          </a:p>
        </c:txPr>
        <c:crossAx val="1215468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eiryo" panose="020B0604030504040204" pitchFamily="34" charset="-128"/>
              <a:ea typeface="Meiryo" panose="020B0604030504040204" pitchFamily="34" charset="-128"/>
              <a:cs typeface="+mn-cs"/>
            </a:defRPr>
          </a:pPr>
          <a:endParaRPr lang="ja-JP"/>
        </a:p>
      </c:txPr>
    </c:legend>
    <c:plotVisOnly val="1"/>
    <c:dispBlanksAs val="zero"/>
    <c:showDLblsOverMax val="0"/>
  </c:chart>
  <c:spPr>
    <a:noFill/>
    <a:ln>
      <a:noFill/>
    </a:ln>
    <a:effectLst/>
  </c:spPr>
  <c:txPr>
    <a:bodyPr/>
    <a:lstStyle/>
    <a:p>
      <a:pPr>
        <a:defRPr>
          <a:solidFill>
            <a:schemeClr val="tx1"/>
          </a:solidFill>
          <a:latin typeface="Meiryo" panose="020B0604030504040204" pitchFamily="34" charset="-128"/>
          <a:ea typeface="Meiryo" panose="020B0604030504040204" pitchFamily="34" charset="-128"/>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BDB509-DA04-9D48-9C58-B7AF263E3D1A}"/>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1C0140F-3894-E045-A318-F77DFA2A96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5B90620-3DD3-0747-865F-C2AB8A798022}"/>
              </a:ext>
            </a:extLst>
          </p:cNvPr>
          <p:cNvSpPr>
            <a:spLocks noGrp="1"/>
          </p:cNvSpPr>
          <p:nvPr>
            <p:ph type="dt" sz="half" idx="10"/>
          </p:nvPr>
        </p:nvSpPr>
        <p:spPr/>
        <p:txBody>
          <a:bodyPr/>
          <a:lstStyle/>
          <a:p>
            <a:fld id="{AE7D719E-8EBE-924E-B951-78BC73E0915B}" type="datetimeFigureOut">
              <a:rPr kumimoji="1" lang="ja-JP" altLang="en-US" smtClean="0"/>
              <a:t>2021/9/14</a:t>
            </a:fld>
            <a:endParaRPr kumimoji="1" lang="ja-JP" altLang="en-US"/>
          </a:p>
        </p:txBody>
      </p:sp>
      <p:sp>
        <p:nvSpPr>
          <p:cNvPr id="5" name="フッター プレースホルダー 4">
            <a:extLst>
              <a:ext uri="{FF2B5EF4-FFF2-40B4-BE49-F238E27FC236}">
                <a16:creationId xmlns:a16="http://schemas.microsoft.com/office/drawing/2014/main" id="{0D34747D-A90A-1841-9172-64FD355F76A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2BB62B1-8BA0-4742-9AC0-9982C92643CD}"/>
              </a:ext>
            </a:extLst>
          </p:cNvPr>
          <p:cNvSpPr>
            <a:spLocks noGrp="1"/>
          </p:cNvSpPr>
          <p:nvPr>
            <p:ph type="sldNum" sz="quarter" idx="12"/>
          </p:nvPr>
        </p:nvSpPr>
        <p:spPr/>
        <p:txBody>
          <a:bodyPr/>
          <a:lstStyle/>
          <a:p>
            <a:fld id="{424DA5F8-A34E-984C-B575-A1E7208DB3EB}" type="slidenum">
              <a:rPr kumimoji="1" lang="ja-JP" altLang="en-US" smtClean="0"/>
              <a:t>‹#›</a:t>
            </a:fld>
            <a:endParaRPr kumimoji="1" lang="ja-JP" altLang="en-US"/>
          </a:p>
        </p:txBody>
      </p:sp>
    </p:spTree>
    <p:extLst>
      <p:ext uri="{BB962C8B-B14F-4D97-AF65-F5344CB8AC3E}">
        <p14:creationId xmlns:p14="http://schemas.microsoft.com/office/powerpoint/2010/main" val="578453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6EE779-790D-1F46-B193-9CEC0832975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E0B590B-14A0-BB49-9521-30735623D59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875EF54-54A4-D044-9F93-AA6D4956A4D3}"/>
              </a:ext>
            </a:extLst>
          </p:cNvPr>
          <p:cNvSpPr>
            <a:spLocks noGrp="1"/>
          </p:cNvSpPr>
          <p:nvPr>
            <p:ph type="dt" sz="half" idx="10"/>
          </p:nvPr>
        </p:nvSpPr>
        <p:spPr/>
        <p:txBody>
          <a:bodyPr/>
          <a:lstStyle/>
          <a:p>
            <a:fld id="{AE7D719E-8EBE-924E-B951-78BC73E0915B}" type="datetimeFigureOut">
              <a:rPr kumimoji="1" lang="ja-JP" altLang="en-US" smtClean="0"/>
              <a:t>2021/9/14</a:t>
            </a:fld>
            <a:endParaRPr kumimoji="1" lang="ja-JP" altLang="en-US"/>
          </a:p>
        </p:txBody>
      </p:sp>
      <p:sp>
        <p:nvSpPr>
          <p:cNvPr id="5" name="フッター プレースホルダー 4">
            <a:extLst>
              <a:ext uri="{FF2B5EF4-FFF2-40B4-BE49-F238E27FC236}">
                <a16:creationId xmlns:a16="http://schemas.microsoft.com/office/drawing/2014/main" id="{19967D1B-2B16-F74C-9B18-CC9EAA8558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FDDD68D-F99B-484D-A40E-7949AED54DC1}"/>
              </a:ext>
            </a:extLst>
          </p:cNvPr>
          <p:cNvSpPr>
            <a:spLocks noGrp="1"/>
          </p:cNvSpPr>
          <p:nvPr>
            <p:ph type="sldNum" sz="quarter" idx="12"/>
          </p:nvPr>
        </p:nvSpPr>
        <p:spPr/>
        <p:txBody>
          <a:bodyPr/>
          <a:lstStyle/>
          <a:p>
            <a:fld id="{424DA5F8-A34E-984C-B575-A1E7208DB3EB}" type="slidenum">
              <a:rPr kumimoji="1" lang="ja-JP" altLang="en-US" smtClean="0"/>
              <a:t>‹#›</a:t>
            </a:fld>
            <a:endParaRPr kumimoji="1" lang="ja-JP" altLang="en-US"/>
          </a:p>
        </p:txBody>
      </p:sp>
    </p:spTree>
    <p:extLst>
      <p:ext uri="{BB962C8B-B14F-4D97-AF65-F5344CB8AC3E}">
        <p14:creationId xmlns:p14="http://schemas.microsoft.com/office/powerpoint/2010/main" val="2159099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999A400-1D72-0F4F-B562-E16DB28AEEC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D6DA17A-C2F2-A84A-AD16-F3DDF2201F8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0FB93BB-0B75-984C-B5B4-6BB9158312EC}"/>
              </a:ext>
            </a:extLst>
          </p:cNvPr>
          <p:cNvSpPr>
            <a:spLocks noGrp="1"/>
          </p:cNvSpPr>
          <p:nvPr>
            <p:ph type="dt" sz="half" idx="10"/>
          </p:nvPr>
        </p:nvSpPr>
        <p:spPr/>
        <p:txBody>
          <a:bodyPr/>
          <a:lstStyle/>
          <a:p>
            <a:fld id="{AE7D719E-8EBE-924E-B951-78BC73E0915B}" type="datetimeFigureOut">
              <a:rPr kumimoji="1" lang="ja-JP" altLang="en-US" smtClean="0"/>
              <a:t>2021/9/14</a:t>
            </a:fld>
            <a:endParaRPr kumimoji="1" lang="ja-JP" altLang="en-US"/>
          </a:p>
        </p:txBody>
      </p:sp>
      <p:sp>
        <p:nvSpPr>
          <p:cNvPr id="5" name="フッター プレースホルダー 4">
            <a:extLst>
              <a:ext uri="{FF2B5EF4-FFF2-40B4-BE49-F238E27FC236}">
                <a16:creationId xmlns:a16="http://schemas.microsoft.com/office/drawing/2014/main" id="{5EE43A13-06CE-4A49-B7B6-2D76DDCD44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A5B430-5C6E-0543-927C-D72BF9E075A5}"/>
              </a:ext>
            </a:extLst>
          </p:cNvPr>
          <p:cNvSpPr>
            <a:spLocks noGrp="1"/>
          </p:cNvSpPr>
          <p:nvPr>
            <p:ph type="sldNum" sz="quarter" idx="12"/>
          </p:nvPr>
        </p:nvSpPr>
        <p:spPr/>
        <p:txBody>
          <a:bodyPr/>
          <a:lstStyle/>
          <a:p>
            <a:fld id="{424DA5F8-A34E-984C-B575-A1E7208DB3EB}" type="slidenum">
              <a:rPr kumimoji="1" lang="ja-JP" altLang="en-US" smtClean="0"/>
              <a:t>‹#›</a:t>
            </a:fld>
            <a:endParaRPr kumimoji="1" lang="ja-JP" altLang="en-US"/>
          </a:p>
        </p:txBody>
      </p:sp>
    </p:spTree>
    <p:extLst>
      <p:ext uri="{BB962C8B-B14F-4D97-AF65-F5344CB8AC3E}">
        <p14:creationId xmlns:p14="http://schemas.microsoft.com/office/powerpoint/2010/main" val="355061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799D33-04A6-D24A-A054-925B9D84A4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2BBA7A9-8A44-3345-BCB0-0777B437B92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44D2F76-1D45-1244-8FE9-F6727B49ABBE}"/>
              </a:ext>
            </a:extLst>
          </p:cNvPr>
          <p:cNvSpPr>
            <a:spLocks noGrp="1"/>
          </p:cNvSpPr>
          <p:nvPr>
            <p:ph type="dt" sz="half" idx="10"/>
          </p:nvPr>
        </p:nvSpPr>
        <p:spPr/>
        <p:txBody>
          <a:bodyPr/>
          <a:lstStyle/>
          <a:p>
            <a:fld id="{AE7D719E-8EBE-924E-B951-78BC73E0915B}" type="datetimeFigureOut">
              <a:rPr kumimoji="1" lang="ja-JP" altLang="en-US" smtClean="0"/>
              <a:t>2021/9/14</a:t>
            </a:fld>
            <a:endParaRPr kumimoji="1" lang="ja-JP" altLang="en-US"/>
          </a:p>
        </p:txBody>
      </p:sp>
      <p:sp>
        <p:nvSpPr>
          <p:cNvPr id="5" name="フッター プレースホルダー 4">
            <a:extLst>
              <a:ext uri="{FF2B5EF4-FFF2-40B4-BE49-F238E27FC236}">
                <a16:creationId xmlns:a16="http://schemas.microsoft.com/office/drawing/2014/main" id="{A8BB1C01-5373-7046-A8B5-70ACEDBCF6A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E0ABCE3-0A53-764D-B56F-EB4CF72C8BAB}"/>
              </a:ext>
            </a:extLst>
          </p:cNvPr>
          <p:cNvSpPr>
            <a:spLocks noGrp="1"/>
          </p:cNvSpPr>
          <p:nvPr>
            <p:ph type="sldNum" sz="quarter" idx="12"/>
          </p:nvPr>
        </p:nvSpPr>
        <p:spPr/>
        <p:txBody>
          <a:bodyPr/>
          <a:lstStyle/>
          <a:p>
            <a:fld id="{424DA5F8-A34E-984C-B575-A1E7208DB3EB}" type="slidenum">
              <a:rPr kumimoji="1" lang="ja-JP" altLang="en-US" smtClean="0"/>
              <a:t>‹#›</a:t>
            </a:fld>
            <a:endParaRPr kumimoji="1" lang="ja-JP" altLang="en-US"/>
          </a:p>
        </p:txBody>
      </p:sp>
    </p:spTree>
    <p:extLst>
      <p:ext uri="{BB962C8B-B14F-4D97-AF65-F5344CB8AC3E}">
        <p14:creationId xmlns:p14="http://schemas.microsoft.com/office/powerpoint/2010/main" val="2580502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71B1D1-E2AC-944D-94BE-BC5E9903CF6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1321447-9A89-F84D-900E-D90026678A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83DECCD-B18E-3147-83D5-37BBEADA07E7}"/>
              </a:ext>
            </a:extLst>
          </p:cNvPr>
          <p:cNvSpPr>
            <a:spLocks noGrp="1"/>
          </p:cNvSpPr>
          <p:nvPr>
            <p:ph type="dt" sz="half" idx="10"/>
          </p:nvPr>
        </p:nvSpPr>
        <p:spPr/>
        <p:txBody>
          <a:bodyPr/>
          <a:lstStyle/>
          <a:p>
            <a:fld id="{AE7D719E-8EBE-924E-B951-78BC73E0915B}" type="datetimeFigureOut">
              <a:rPr kumimoji="1" lang="ja-JP" altLang="en-US" smtClean="0"/>
              <a:t>2021/9/14</a:t>
            </a:fld>
            <a:endParaRPr kumimoji="1" lang="ja-JP" altLang="en-US"/>
          </a:p>
        </p:txBody>
      </p:sp>
      <p:sp>
        <p:nvSpPr>
          <p:cNvPr id="5" name="フッター プレースホルダー 4">
            <a:extLst>
              <a:ext uri="{FF2B5EF4-FFF2-40B4-BE49-F238E27FC236}">
                <a16:creationId xmlns:a16="http://schemas.microsoft.com/office/drawing/2014/main" id="{4AD77A32-AEF0-F94B-91A6-74DDCE8ACB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15FEE5-41B1-764C-B363-D95732223E56}"/>
              </a:ext>
            </a:extLst>
          </p:cNvPr>
          <p:cNvSpPr>
            <a:spLocks noGrp="1"/>
          </p:cNvSpPr>
          <p:nvPr>
            <p:ph type="sldNum" sz="quarter" idx="12"/>
          </p:nvPr>
        </p:nvSpPr>
        <p:spPr/>
        <p:txBody>
          <a:bodyPr/>
          <a:lstStyle/>
          <a:p>
            <a:fld id="{424DA5F8-A34E-984C-B575-A1E7208DB3EB}" type="slidenum">
              <a:rPr kumimoji="1" lang="ja-JP" altLang="en-US" smtClean="0"/>
              <a:t>‹#›</a:t>
            </a:fld>
            <a:endParaRPr kumimoji="1" lang="ja-JP" altLang="en-US"/>
          </a:p>
        </p:txBody>
      </p:sp>
    </p:spTree>
    <p:extLst>
      <p:ext uri="{BB962C8B-B14F-4D97-AF65-F5344CB8AC3E}">
        <p14:creationId xmlns:p14="http://schemas.microsoft.com/office/powerpoint/2010/main" val="2278504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5FA06D-AEA8-5C48-863B-C4504365EC5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8730250-EAAE-E441-94C3-8EAC63B095E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E68EE84-29BA-B34B-9E85-90DC449A661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2DEFCDA-A8D3-9449-98A2-60A4CC36F3BC}"/>
              </a:ext>
            </a:extLst>
          </p:cNvPr>
          <p:cNvSpPr>
            <a:spLocks noGrp="1"/>
          </p:cNvSpPr>
          <p:nvPr>
            <p:ph type="dt" sz="half" idx="10"/>
          </p:nvPr>
        </p:nvSpPr>
        <p:spPr/>
        <p:txBody>
          <a:bodyPr/>
          <a:lstStyle/>
          <a:p>
            <a:fld id="{AE7D719E-8EBE-924E-B951-78BC73E0915B}" type="datetimeFigureOut">
              <a:rPr kumimoji="1" lang="ja-JP" altLang="en-US" smtClean="0"/>
              <a:t>2021/9/14</a:t>
            </a:fld>
            <a:endParaRPr kumimoji="1" lang="ja-JP" altLang="en-US"/>
          </a:p>
        </p:txBody>
      </p:sp>
      <p:sp>
        <p:nvSpPr>
          <p:cNvPr id="6" name="フッター プレースホルダー 5">
            <a:extLst>
              <a:ext uri="{FF2B5EF4-FFF2-40B4-BE49-F238E27FC236}">
                <a16:creationId xmlns:a16="http://schemas.microsoft.com/office/drawing/2014/main" id="{430E740F-86FB-B643-8219-664658D4F1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5C30B95-E1E1-2641-BE6C-884B56FC916B}"/>
              </a:ext>
            </a:extLst>
          </p:cNvPr>
          <p:cNvSpPr>
            <a:spLocks noGrp="1"/>
          </p:cNvSpPr>
          <p:nvPr>
            <p:ph type="sldNum" sz="quarter" idx="12"/>
          </p:nvPr>
        </p:nvSpPr>
        <p:spPr/>
        <p:txBody>
          <a:bodyPr/>
          <a:lstStyle/>
          <a:p>
            <a:fld id="{424DA5F8-A34E-984C-B575-A1E7208DB3EB}" type="slidenum">
              <a:rPr kumimoji="1" lang="ja-JP" altLang="en-US" smtClean="0"/>
              <a:t>‹#›</a:t>
            </a:fld>
            <a:endParaRPr kumimoji="1" lang="ja-JP" altLang="en-US"/>
          </a:p>
        </p:txBody>
      </p:sp>
    </p:spTree>
    <p:extLst>
      <p:ext uri="{BB962C8B-B14F-4D97-AF65-F5344CB8AC3E}">
        <p14:creationId xmlns:p14="http://schemas.microsoft.com/office/powerpoint/2010/main" val="529861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5ABB37-5364-3B46-B6EF-C893C1A6D8F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0C7B10F-9931-604D-B3B2-780DFF0626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A1A69DE-1DFD-1B41-8C38-1BC966FF59E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B6DBF34-DB41-BD42-B487-20CF849C47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B318D09-EAEE-BF43-B58F-E6C725BB503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B07E2FC-AE06-7C40-869F-897B9B53BBEC}"/>
              </a:ext>
            </a:extLst>
          </p:cNvPr>
          <p:cNvSpPr>
            <a:spLocks noGrp="1"/>
          </p:cNvSpPr>
          <p:nvPr>
            <p:ph type="dt" sz="half" idx="10"/>
          </p:nvPr>
        </p:nvSpPr>
        <p:spPr/>
        <p:txBody>
          <a:bodyPr/>
          <a:lstStyle/>
          <a:p>
            <a:fld id="{AE7D719E-8EBE-924E-B951-78BC73E0915B}" type="datetimeFigureOut">
              <a:rPr kumimoji="1" lang="ja-JP" altLang="en-US" smtClean="0"/>
              <a:t>2021/9/14</a:t>
            </a:fld>
            <a:endParaRPr kumimoji="1" lang="ja-JP" altLang="en-US"/>
          </a:p>
        </p:txBody>
      </p:sp>
      <p:sp>
        <p:nvSpPr>
          <p:cNvPr id="8" name="フッター プレースホルダー 7">
            <a:extLst>
              <a:ext uri="{FF2B5EF4-FFF2-40B4-BE49-F238E27FC236}">
                <a16:creationId xmlns:a16="http://schemas.microsoft.com/office/drawing/2014/main" id="{3B53F1D1-CA03-6A40-B147-70A7FF9E929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4A3F7A6-F3BA-424C-9D60-61D121F7D51D}"/>
              </a:ext>
            </a:extLst>
          </p:cNvPr>
          <p:cNvSpPr>
            <a:spLocks noGrp="1"/>
          </p:cNvSpPr>
          <p:nvPr>
            <p:ph type="sldNum" sz="quarter" idx="12"/>
          </p:nvPr>
        </p:nvSpPr>
        <p:spPr/>
        <p:txBody>
          <a:bodyPr/>
          <a:lstStyle/>
          <a:p>
            <a:fld id="{424DA5F8-A34E-984C-B575-A1E7208DB3EB}" type="slidenum">
              <a:rPr kumimoji="1" lang="ja-JP" altLang="en-US" smtClean="0"/>
              <a:t>‹#›</a:t>
            </a:fld>
            <a:endParaRPr kumimoji="1" lang="ja-JP" altLang="en-US"/>
          </a:p>
        </p:txBody>
      </p:sp>
    </p:spTree>
    <p:extLst>
      <p:ext uri="{BB962C8B-B14F-4D97-AF65-F5344CB8AC3E}">
        <p14:creationId xmlns:p14="http://schemas.microsoft.com/office/powerpoint/2010/main" val="1231866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753F9B-EE93-5947-A532-5BE8D8B7D5F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FAF4330-FF4F-C141-8591-EFC0FDA0CF58}"/>
              </a:ext>
            </a:extLst>
          </p:cNvPr>
          <p:cNvSpPr>
            <a:spLocks noGrp="1"/>
          </p:cNvSpPr>
          <p:nvPr>
            <p:ph type="dt" sz="half" idx="10"/>
          </p:nvPr>
        </p:nvSpPr>
        <p:spPr/>
        <p:txBody>
          <a:bodyPr/>
          <a:lstStyle/>
          <a:p>
            <a:fld id="{AE7D719E-8EBE-924E-B951-78BC73E0915B}" type="datetimeFigureOut">
              <a:rPr kumimoji="1" lang="ja-JP" altLang="en-US" smtClean="0"/>
              <a:t>2021/9/14</a:t>
            </a:fld>
            <a:endParaRPr kumimoji="1" lang="ja-JP" altLang="en-US"/>
          </a:p>
        </p:txBody>
      </p:sp>
      <p:sp>
        <p:nvSpPr>
          <p:cNvPr id="4" name="フッター プレースホルダー 3">
            <a:extLst>
              <a:ext uri="{FF2B5EF4-FFF2-40B4-BE49-F238E27FC236}">
                <a16:creationId xmlns:a16="http://schemas.microsoft.com/office/drawing/2014/main" id="{9715B0A6-6672-194E-B24B-E58626C5D3B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18A17DF-B04D-AC43-AD76-652AFFD493F4}"/>
              </a:ext>
            </a:extLst>
          </p:cNvPr>
          <p:cNvSpPr>
            <a:spLocks noGrp="1"/>
          </p:cNvSpPr>
          <p:nvPr>
            <p:ph type="sldNum" sz="quarter" idx="12"/>
          </p:nvPr>
        </p:nvSpPr>
        <p:spPr/>
        <p:txBody>
          <a:bodyPr/>
          <a:lstStyle/>
          <a:p>
            <a:fld id="{424DA5F8-A34E-984C-B575-A1E7208DB3EB}" type="slidenum">
              <a:rPr kumimoji="1" lang="ja-JP" altLang="en-US" smtClean="0"/>
              <a:t>‹#›</a:t>
            </a:fld>
            <a:endParaRPr kumimoji="1" lang="ja-JP" altLang="en-US"/>
          </a:p>
        </p:txBody>
      </p:sp>
    </p:spTree>
    <p:extLst>
      <p:ext uri="{BB962C8B-B14F-4D97-AF65-F5344CB8AC3E}">
        <p14:creationId xmlns:p14="http://schemas.microsoft.com/office/powerpoint/2010/main" val="4176627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400F387-F04B-CD4A-A920-4513934F69CF}"/>
              </a:ext>
            </a:extLst>
          </p:cNvPr>
          <p:cNvSpPr>
            <a:spLocks noGrp="1"/>
          </p:cNvSpPr>
          <p:nvPr>
            <p:ph type="dt" sz="half" idx="10"/>
          </p:nvPr>
        </p:nvSpPr>
        <p:spPr/>
        <p:txBody>
          <a:bodyPr/>
          <a:lstStyle/>
          <a:p>
            <a:fld id="{AE7D719E-8EBE-924E-B951-78BC73E0915B}" type="datetimeFigureOut">
              <a:rPr kumimoji="1" lang="ja-JP" altLang="en-US" smtClean="0"/>
              <a:t>2021/9/14</a:t>
            </a:fld>
            <a:endParaRPr kumimoji="1" lang="ja-JP" altLang="en-US"/>
          </a:p>
        </p:txBody>
      </p:sp>
      <p:sp>
        <p:nvSpPr>
          <p:cNvPr id="3" name="フッター プレースホルダー 2">
            <a:extLst>
              <a:ext uri="{FF2B5EF4-FFF2-40B4-BE49-F238E27FC236}">
                <a16:creationId xmlns:a16="http://schemas.microsoft.com/office/drawing/2014/main" id="{BBA4391F-92A2-CD42-A4C7-DD38427A880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A5A015D-38C2-D449-803C-ECB071A7AC05}"/>
              </a:ext>
            </a:extLst>
          </p:cNvPr>
          <p:cNvSpPr>
            <a:spLocks noGrp="1"/>
          </p:cNvSpPr>
          <p:nvPr>
            <p:ph type="sldNum" sz="quarter" idx="12"/>
          </p:nvPr>
        </p:nvSpPr>
        <p:spPr/>
        <p:txBody>
          <a:bodyPr/>
          <a:lstStyle/>
          <a:p>
            <a:fld id="{424DA5F8-A34E-984C-B575-A1E7208DB3EB}" type="slidenum">
              <a:rPr kumimoji="1" lang="ja-JP" altLang="en-US" smtClean="0"/>
              <a:t>‹#›</a:t>
            </a:fld>
            <a:endParaRPr kumimoji="1" lang="ja-JP" altLang="en-US"/>
          </a:p>
        </p:txBody>
      </p:sp>
    </p:spTree>
    <p:extLst>
      <p:ext uri="{BB962C8B-B14F-4D97-AF65-F5344CB8AC3E}">
        <p14:creationId xmlns:p14="http://schemas.microsoft.com/office/powerpoint/2010/main" val="2898557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919C33-97B4-EA43-896A-BF5A9014FD0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645E3A7-97D6-5E4B-ADD5-CDA024350F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274D2CE-1C1F-594F-9482-4D1F4B0EA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C3DDE44-BB12-E442-8B53-9BE58251ACD5}"/>
              </a:ext>
            </a:extLst>
          </p:cNvPr>
          <p:cNvSpPr>
            <a:spLocks noGrp="1"/>
          </p:cNvSpPr>
          <p:nvPr>
            <p:ph type="dt" sz="half" idx="10"/>
          </p:nvPr>
        </p:nvSpPr>
        <p:spPr/>
        <p:txBody>
          <a:bodyPr/>
          <a:lstStyle/>
          <a:p>
            <a:fld id="{AE7D719E-8EBE-924E-B951-78BC73E0915B}" type="datetimeFigureOut">
              <a:rPr kumimoji="1" lang="ja-JP" altLang="en-US" smtClean="0"/>
              <a:t>2021/9/14</a:t>
            </a:fld>
            <a:endParaRPr kumimoji="1" lang="ja-JP" altLang="en-US"/>
          </a:p>
        </p:txBody>
      </p:sp>
      <p:sp>
        <p:nvSpPr>
          <p:cNvPr id="6" name="フッター プレースホルダー 5">
            <a:extLst>
              <a:ext uri="{FF2B5EF4-FFF2-40B4-BE49-F238E27FC236}">
                <a16:creationId xmlns:a16="http://schemas.microsoft.com/office/drawing/2014/main" id="{A5B93343-218B-FE4F-BB2D-AC649B1A64E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3074A01-6C4A-5C44-BF97-90E499A2EEE0}"/>
              </a:ext>
            </a:extLst>
          </p:cNvPr>
          <p:cNvSpPr>
            <a:spLocks noGrp="1"/>
          </p:cNvSpPr>
          <p:nvPr>
            <p:ph type="sldNum" sz="quarter" idx="12"/>
          </p:nvPr>
        </p:nvSpPr>
        <p:spPr/>
        <p:txBody>
          <a:bodyPr/>
          <a:lstStyle/>
          <a:p>
            <a:fld id="{424DA5F8-A34E-984C-B575-A1E7208DB3EB}" type="slidenum">
              <a:rPr kumimoji="1" lang="ja-JP" altLang="en-US" smtClean="0"/>
              <a:t>‹#›</a:t>
            </a:fld>
            <a:endParaRPr kumimoji="1" lang="ja-JP" altLang="en-US"/>
          </a:p>
        </p:txBody>
      </p:sp>
    </p:spTree>
    <p:extLst>
      <p:ext uri="{BB962C8B-B14F-4D97-AF65-F5344CB8AC3E}">
        <p14:creationId xmlns:p14="http://schemas.microsoft.com/office/powerpoint/2010/main" val="4072835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39F257-6CCD-D341-9CC8-BF38FC916DB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F5D88BE-7E1C-1841-9880-908F7B770D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C666F27-10B9-E94A-BC1B-6CD8B7481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49A6682-7C22-B547-B4F8-A4628A217536}"/>
              </a:ext>
            </a:extLst>
          </p:cNvPr>
          <p:cNvSpPr>
            <a:spLocks noGrp="1"/>
          </p:cNvSpPr>
          <p:nvPr>
            <p:ph type="dt" sz="half" idx="10"/>
          </p:nvPr>
        </p:nvSpPr>
        <p:spPr/>
        <p:txBody>
          <a:bodyPr/>
          <a:lstStyle/>
          <a:p>
            <a:fld id="{AE7D719E-8EBE-924E-B951-78BC73E0915B}" type="datetimeFigureOut">
              <a:rPr kumimoji="1" lang="ja-JP" altLang="en-US" smtClean="0"/>
              <a:t>2021/9/14</a:t>
            </a:fld>
            <a:endParaRPr kumimoji="1" lang="ja-JP" altLang="en-US"/>
          </a:p>
        </p:txBody>
      </p:sp>
      <p:sp>
        <p:nvSpPr>
          <p:cNvPr id="6" name="フッター プレースホルダー 5">
            <a:extLst>
              <a:ext uri="{FF2B5EF4-FFF2-40B4-BE49-F238E27FC236}">
                <a16:creationId xmlns:a16="http://schemas.microsoft.com/office/drawing/2014/main" id="{24B3B8DB-25C1-DD47-B216-A843C1D0140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88CBDF3-5845-AA4D-8E87-FC5142284B4D}"/>
              </a:ext>
            </a:extLst>
          </p:cNvPr>
          <p:cNvSpPr>
            <a:spLocks noGrp="1"/>
          </p:cNvSpPr>
          <p:nvPr>
            <p:ph type="sldNum" sz="quarter" idx="12"/>
          </p:nvPr>
        </p:nvSpPr>
        <p:spPr/>
        <p:txBody>
          <a:bodyPr/>
          <a:lstStyle/>
          <a:p>
            <a:fld id="{424DA5F8-A34E-984C-B575-A1E7208DB3EB}" type="slidenum">
              <a:rPr kumimoji="1" lang="ja-JP" altLang="en-US" smtClean="0"/>
              <a:t>‹#›</a:t>
            </a:fld>
            <a:endParaRPr kumimoji="1" lang="ja-JP" altLang="en-US"/>
          </a:p>
        </p:txBody>
      </p:sp>
    </p:spTree>
    <p:extLst>
      <p:ext uri="{BB962C8B-B14F-4D97-AF65-F5344CB8AC3E}">
        <p14:creationId xmlns:p14="http://schemas.microsoft.com/office/powerpoint/2010/main" val="3652189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442824F-2F5A-CB41-B9B6-09E405A412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7550909-E3E9-5849-93F1-AC7F3FAAFD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1A1ABA1-37BE-D146-9F0B-423AFE7BDF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7D719E-8EBE-924E-B951-78BC73E0915B}" type="datetimeFigureOut">
              <a:rPr kumimoji="1" lang="ja-JP" altLang="en-US" smtClean="0"/>
              <a:t>2021/9/14</a:t>
            </a:fld>
            <a:endParaRPr kumimoji="1" lang="ja-JP" altLang="en-US"/>
          </a:p>
        </p:txBody>
      </p:sp>
      <p:sp>
        <p:nvSpPr>
          <p:cNvPr id="5" name="フッター プレースホルダー 4">
            <a:extLst>
              <a:ext uri="{FF2B5EF4-FFF2-40B4-BE49-F238E27FC236}">
                <a16:creationId xmlns:a16="http://schemas.microsoft.com/office/drawing/2014/main" id="{BC3EDA32-2F6F-3C40-A0A7-9BB1E61F6A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0C81042-8123-E846-9E4E-079D563249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4DA5F8-A34E-984C-B575-A1E7208DB3EB}" type="slidenum">
              <a:rPr kumimoji="1" lang="ja-JP" altLang="en-US" smtClean="0"/>
              <a:t>‹#›</a:t>
            </a:fld>
            <a:endParaRPr kumimoji="1" lang="ja-JP" altLang="en-US"/>
          </a:p>
        </p:txBody>
      </p:sp>
    </p:spTree>
    <p:extLst>
      <p:ext uri="{BB962C8B-B14F-4D97-AF65-F5344CB8AC3E}">
        <p14:creationId xmlns:p14="http://schemas.microsoft.com/office/powerpoint/2010/main" val="3479335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confit.atlas.jp/guide/event/jsap2021a/author/12a-N201-2/0000181216"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7FB0AE-8B57-A045-8DC6-167B395D875D}"/>
              </a:ext>
            </a:extLst>
          </p:cNvPr>
          <p:cNvSpPr>
            <a:spLocks noGrp="1"/>
          </p:cNvSpPr>
          <p:nvPr>
            <p:ph type="ctrTitle"/>
          </p:nvPr>
        </p:nvSpPr>
        <p:spPr/>
        <p:txBody>
          <a:bodyPr/>
          <a:lstStyle/>
          <a:p>
            <a:r>
              <a:rPr kumimoji="1" lang="en-US" altLang="ja-JP" dirty="0"/>
              <a:t>09.14</a:t>
            </a:r>
            <a:r>
              <a:rPr kumimoji="1" lang="ja-JP" altLang="en-US"/>
              <a:t>進捗</a:t>
            </a:r>
          </a:p>
        </p:txBody>
      </p:sp>
      <p:sp>
        <p:nvSpPr>
          <p:cNvPr id="3" name="字幕 2">
            <a:extLst>
              <a:ext uri="{FF2B5EF4-FFF2-40B4-BE49-F238E27FC236}">
                <a16:creationId xmlns:a16="http://schemas.microsoft.com/office/drawing/2014/main" id="{7B5A8E28-9477-DF45-9F93-6C90D2D40BC5}"/>
              </a:ext>
            </a:extLst>
          </p:cNvPr>
          <p:cNvSpPr>
            <a:spLocks noGrp="1"/>
          </p:cNvSpPr>
          <p:nvPr>
            <p:ph type="subTitle" idx="1"/>
          </p:nvPr>
        </p:nvSpPr>
        <p:spPr/>
        <p:txBody>
          <a:bodyPr>
            <a:normAutofit/>
          </a:bodyPr>
          <a:lstStyle/>
          <a:p>
            <a:r>
              <a:rPr kumimoji="1" lang="ja-JP" altLang="en-US" sz="2800"/>
              <a:t>熊田　</a:t>
            </a:r>
            <a:r>
              <a:rPr lang="ja-JP" altLang="en-US" sz="2800"/>
              <a:t>匡仁</a:t>
            </a:r>
            <a:endParaRPr kumimoji="1" lang="ja-JP" altLang="en-US" sz="2800"/>
          </a:p>
        </p:txBody>
      </p:sp>
    </p:spTree>
    <p:extLst>
      <p:ext uri="{BB962C8B-B14F-4D97-AF65-F5344CB8AC3E}">
        <p14:creationId xmlns:p14="http://schemas.microsoft.com/office/powerpoint/2010/main" val="2658282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C17036-7582-6049-9D40-93A4C4967389}"/>
              </a:ext>
            </a:extLst>
          </p:cNvPr>
          <p:cNvSpPr>
            <a:spLocks noGrp="1"/>
          </p:cNvSpPr>
          <p:nvPr>
            <p:ph type="title"/>
          </p:nvPr>
        </p:nvSpPr>
        <p:spPr/>
        <p:txBody>
          <a:bodyPr/>
          <a:lstStyle/>
          <a:p>
            <a:r>
              <a:rPr lang="en" altLang="ja-JP" dirty="0" err="1"/>
              <a:t>SciREX</a:t>
            </a:r>
            <a:r>
              <a:rPr lang="ja-JP" altLang="en-US"/>
              <a:t>サマーキャンプ：</a:t>
            </a:r>
            <a:r>
              <a:rPr lang="en" altLang="ja-JP" dirty="0"/>
              <a:t>Data/</a:t>
            </a:r>
            <a:r>
              <a:rPr lang="ja-JP" altLang="en-US"/>
              <a:t>データで解析する科学技術イノベーション</a:t>
            </a:r>
            <a:endParaRPr kumimoji="1" lang="ja-JP" altLang="en-US"/>
          </a:p>
        </p:txBody>
      </p:sp>
      <p:graphicFrame>
        <p:nvGraphicFramePr>
          <p:cNvPr id="3" name="グラフ 2">
            <a:extLst>
              <a:ext uri="{FF2B5EF4-FFF2-40B4-BE49-F238E27FC236}">
                <a16:creationId xmlns:a16="http://schemas.microsoft.com/office/drawing/2014/main" id="{83261174-BE23-B94D-BCDA-58B01E64CBA9}"/>
              </a:ext>
            </a:extLst>
          </p:cNvPr>
          <p:cNvGraphicFramePr>
            <a:graphicFrameLocks/>
          </p:cNvGraphicFramePr>
          <p:nvPr>
            <p:extLst>
              <p:ext uri="{D42A27DB-BD31-4B8C-83A1-F6EECF244321}">
                <p14:modId xmlns:p14="http://schemas.microsoft.com/office/powerpoint/2010/main" val="1212180425"/>
              </p:ext>
            </p:extLst>
          </p:nvPr>
        </p:nvGraphicFramePr>
        <p:xfrm>
          <a:off x="184752" y="2628980"/>
          <a:ext cx="7653840" cy="4118538"/>
        </p:xfrm>
        <a:graphic>
          <a:graphicData uri="http://schemas.openxmlformats.org/drawingml/2006/chart">
            <c:chart xmlns:c="http://schemas.openxmlformats.org/drawingml/2006/chart" xmlns:r="http://schemas.openxmlformats.org/officeDocument/2006/relationships" r:id="rId2"/>
          </a:graphicData>
        </a:graphic>
      </p:graphicFrame>
      <p:sp>
        <p:nvSpPr>
          <p:cNvPr id="4" name="テキスト ボックス 3">
            <a:extLst>
              <a:ext uri="{FF2B5EF4-FFF2-40B4-BE49-F238E27FC236}">
                <a16:creationId xmlns:a16="http://schemas.microsoft.com/office/drawing/2014/main" id="{C7BD1111-CB35-164C-9275-FDC7D3442D0B}"/>
              </a:ext>
            </a:extLst>
          </p:cNvPr>
          <p:cNvSpPr txBox="1"/>
          <p:nvPr/>
        </p:nvSpPr>
        <p:spPr>
          <a:xfrm>
            <a:off x="8180329" y="2887682"/>
            <a:ext cx="4011671" cy="3970318"/>
          </a:xfrm>
          <a:prstGeom prst="rect">
            <a:avLst/>
          </a:prstGeom>
          <a:noFill/>
        </p:spPr>
        <p:txBody>
          <a:bodyPr wrap="square" rtlCol="0">
            <a:spAutoFit/>
          </a:bodyPr>
          <a:lstStyle/>
          <a:p>
            <a:r>
              <a:rPr lang="en" altLang="ja-JP" dirty="0"/>
              <a:t>Web of Science</a:t>
            </a:r>
            <a:r>
              <a:rPr lang="ja-JP" altLang="en-US"/>
              <a:t>データからの集計</a:t>
            </a:r>
            <a:endParaRPr kumimoji="1" lang="en-US" altLang="ja-JP" dirty="0"/>
          </a:p>
          <a:p>
            <a:r>
              <a:rPr kumimoji="1" lang="ja-JP" altLang="en-US"/>
              <a:t>近年の中国の躍進が凄まじい。</a:t>
            </a:r>
            <a:endParaRPr kumimoji="1" lang="en-US" altLang="ja-JP" dirty="0"/>
          </a:p>
          <a:p>
            <a:endParaRPr lang="en-US" altLang="ja-JP" dirty="0"/>
          </a:p>
          <a:p>
            <a:r>
              <a:rPr kumimoji="1" lang="en-US" altLang="ja-JP" dirty="0"/>
              <a:t>G7/8</a:t>
            </a:r>
            <a:r>
              <a:rPr kumimoji="1" lang="ja-JP" altLang="en-US"/>
              <a:t>の提言の議決に中国は参与していない。</a:t>
            </a:r>
            <a:endParaRPr kumimoji="1" lang="en-US" altLang="ja-JP" dirty="0"/>
          </a:p>
          <a:p>
            <a:endParaRPr lang="en-US" altLang="ja-JP" dirty="0"/>
          </a:p>
          <a:p>
            <a:r>
              <a:rPr kumimoji="1" lang="ja-JP" altLang="en-US"/>
              <a:t>今後、中国等の有力な国をどうプラットフォームに巻き込んでいくか？</a:t>
            </a:r>
            <a:endParaRPr kumimoji="1" lang="en-US" altLang="ja-JP" dirty="0"/>
          </a:p>
          <a:p>
            <a:endParaRPr lang="en-US" altLang="ja-JP" dirty="0"/>
          </a:p>
          <a:p>
            <a:r>
              <a:rPr lang="ja-JP" altLang="en-US"/>
              <a:t>研究者がデータ公開をしやすいような機運を作るためにはどうすれば良いか？</a:t>
            </a:r>
            <a:endParaRPr lang="en-US" altLang="ja-JP" dirty="0"/>
          </a:p>
          <a:p>
            <a:endParaRPr kumimoji="1" lang="ja-JP" altLang="en-US"/>
          </a:p>
        </p:txBody>
      </p:sp>
      <p:sp>
        <p:nvSpPr>
          <p:cNvPr id="5" name="テキスト ボックス 4">
            <a:extLst>
              <a:ext uri="{FF2B5EF4-FFF2-40B4-BE49-F238E27FC236}">
                <a16:creationId xmlns:a16="http://schemas.microsoft.com/office/drawing/2014/main" id="{AFE3B170-AD90-D245-B563-2E54A00C9009}"/>
              </a:ext>
            </a:extLst>
          </p:cNvPr>
          <p:cNvSpPr txBox="1"/>
          <p:nvPr/>
        </p:nvSpPr>
        <p:spPr>
          <a:xfrm>
            <a:off x="717630" y="2025570"/>
            <a:ext cx="4801314" cy="461665"/>
          </a:xfrm>
          <a:prstGeom prst="rect">
            <a:avLst/>
          </a:prstGeom>
          <a:noFill/>
        </p:spPr>
        <p:txBody>
          <a:bodyPr wrap="none" rtlCol="0">
            <a:spAutoFit/>
          </a:bodyPr>
          <a:lstStyle/>
          <a:p>
            <a:r>
              <a:rPr kumimoji="1" lang="ja-JP" altLang="en-US" sz="2400"/>
              <a:t>質疑応答から見える今後の課題感</a:t>
            </a:r>
          </a:p>
        </p:txBody>
      </p:sp>
    </p:spTree>
    <p:extLst>
      <p:ext uri="{BB962C8B-B14F-4D97-AF65-F5344CB8AC3E}">
        <p14:creationId xmlns:p14="http://schemas.microsoft.com/office/powerpoint/2010/main" val="2638810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C8350B-6DC8-CD4E-ABE6-4272999D3C5B}"/>
              </a:ext>
            </a:extLst>
          </p:cNvPr>
          <p:cNvSpPr>
            <a:spLocks noGrp="1"/>
          </p:cNvSpPr>
          <p:nvPr>
            <p:ph type="title"/>
          </p:nvPr>
        </p:nvSpPr>
        <p:spPr/>
        <p:txBody>
          <a:bodyPr/>
          <a:lstStyle/>
          <a:p>
            <a:r>
              <a:rPr lang="ja-JP" altLang="en-US"/>
              <a:t>第</a:t>
            </a:r>
            <a:r>
              <a:rPr lang="en-US" altLang="ja-JP" dirty="0"/>
              <a:t>61</a:t>
            </a:r>
            <a:r>
              <a:rPr lang="ja-JP" altLang="en-US"/>
              <a:t>回　生物物理学夏の学校</a:t>
            </a:r>
            <a:endParaRPr kumimoji="1" lang="ja-JP" altLang="en-US"/>
          </a:p>
        </p:txBody>
      </p:sp>
      <p:sp>
        <p:nvSpPr>
          <p:cNvPr id="3" name="テキスト ボックス 2">
            <a:extLst>
              <a:ext uri="{FF2B5EF4-FFF2-40B4-BE49-F238E27FC236}">
                <a16:creationId xmlns:a16="http://schemas.microsoft.com/office/drawing/2014/main" id="{9D4D21A6-8D58-4341-A35B-8B18B2042201}"/>
              </a:ext>
            </a:extLst>
          </p:cNvPr>
          <p:cNvSpPr txBox="1"/>
          <p:nvPr/>
        </p:nvSpPr>
        <p:spPr>
          <a:xfrm>
            <a:off x="838200" y="1690688"/>
            <a:ext cx="10238772" cy="5016758"/>
          </a:xfrm>
          <a:prstGeom prst="rect">
            <a:avLst/>
          </a:prstGeom>
          <a:noFill/>
        </p:spPr>
        <p:txBody>
          <a:bodyPr wrap="square" rtlCol="0">
            <a:spAutoFit/>
          </a:bodyPr>
          <a:lstStyle/>
          <a:p>
            <a:r>
              <a:rPr lang="ja-JP" altLang="en-US" sz="2000"/>
              <a:t>所感：</a:t>
            </a:r>
            <a:endParaRPr lang="en-US" altLang="ja-JP" sz="2000" dirty="0"/>
          </a:p>
          <a:p>
            <a:endParaRPr lang="en-US" altLang="ja-JP" sz="2000" dirty="0"/>
          </a:p>
          <a:p>
            <a:r>
              <a:rPr lang="ja-JP" altLang="en-US" sz="2000"/>
              <a:t>初日の</a:t>
            </a:r>
            <a:r>
              <a:rPr lang="en-US" altLang="ja-JP" sz="2000" dirty="0"/>
              <a:t>133</a:t>
            </a:r>
            <a:r>
              <a:rPr lang="ja-JP" altLang="en-US" sz="2000"/>
              <a:t>名による１分間の自己紹介：</a:t>
            </a:r>
            <a:r>
              <a:rPr lang="en-US" altLang="ja-JP" sz="2000" dirty="0"/>
              <a:t>21:00 ~ 23:30</a:t>
            </a:r>
          </a:p>
          <a:p>
            <a:r>
              <a:rPr lang="ja-JP" altLang="en-US" sz="2000"/>
              <a:t>→ 研究に機械学習を活用している人が昨年に比べかなり増えている印象を受けた。</a:t>
            </a:r>
            <a:endParaRPr lang="en-US" altLang="ja-JP" sz="2000" dirty="0"/>
          </a:p>
          <a:p>
            <a:r>
              <a:rPr lang="ja-JP" altLang="en-US" sz="2000"/>
              <a:t>→</a:t>
            </a:r>
            <a:r>
              <a:rPr lang="en-US" altLang="ja-JP" sz="2000" dirty="0"/>
              <a:t> </a:t>
            </a:r>
            <a:r>
              <a:rPr lang="ja-JP" altLang="en-US" sz="2000"/>
              <a:t>因果関係をブラックボックスで置く機械学習は物理学界隈では、抵抗が強いと昨年参　　</a:t>
            </a:r>
            <a:endParaRPr lang="en-US" altLang="ja-JP" sz="2000" dirty="0"/>
          </a:p>
          <a:p>
            <a:r>
              <a:rPr lang="ja-JP" altLang="en-US" sz="2000"/>
              <a:t>　加者から指摘されていただけに意外に感じた。これも時代に流れか？</a:t>
            </a:r>
            <a:endParaRPr lang="en-US" altLang="ja-JP" sz="2000" dirty="0"/>
          </a:p>
          <a:p>
            <a:endParaRPr kumimoji="1" lang="en-US" altLang="ja-JP" sz="2000" dirty="0"/>
          </a:p>
          <a:p>
            <a:r>
              <a:rPr lang="ja-JP" altLang="en-US" sz="2000"/>
              <a:t>生命科学夏の学校に比べ、活気を感じた。</a:t>
            </a:r>
            <a:endParaRPr lang="en-US" altLang="ja-JP" sz="2000" dirty="0"/>
          </a:p>
          <a:p>
            <a:endParaRPr kumimoji="1" lang="en-US" altLang="ja-JP" sz="2000" dirty="0"/>
          </a:p>
          <a:p>
            <a:r>
              <a:rPr lang="ja-JP" altLang="en-US" sz="2000"/>
              <a:t>英語論文執筆セミナーやハラスメント対策講座があり、勉強になった。</a:t>
            </a:r>
            <a:endParaRPr lang="en-US" altLang="ja-JP" sz="2000" dirty="0"/>
          </a:p>
          <a:p>
            <a:endParaRPr lang="en-US" altLang="ja-JP" sz="2000" dirty="0"/>
          </a:p>
          <a:p>
            <a:r>
              <a:rPr lang="ja-JP" altLang="en-US" sz="2000"/>
              <a:t>→ハラスメント対策講座で登壇者が、過去にアカハラをし、出勤停止処分を受けた話をされていて印象的だった。</a:t>
            </a:r>
            <a:endParaRPr lang="en-US" altLang="ja-JP" sz="2000" dirty="0"/>
          </a:p>
          <a:p>
            <a:endParaRPr lang="en-US" altLang="ja-JP" sz="2000" dirty="0"/>
          </a:p>
          <a:p>
            <a:r>
              <a:rPr lang="ja-JP" altLang="en-US" sz="2000"/>
              <a:t>→ただハラスメント対策講座で座学をするのは良いが、ロールプレイやディスカッションの機会を今後持つことが大切だと思う。</a:t>
            </a:r>
            <a:endParaRPr lang="en-US" altLang="ja-JP" sz="2000" dirty="0"/>
          </a:p>
        </p:txBody>
      </p:sp>
    </p:spTree>
    <p:extLst>
      <p:ext uri="{BB962C8B-B14F-4D97-AF65-F5344CB8AC3E}">
        <p14:creationId xmlns:p14="http://schemas.microsoft.com/office/powerpoint/2010/main" val="4215221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C8350B-6DC8-CD4E-ABE6-4272999D3C5B}"/>
              </a:ext>
            </a:extLst>
          </p:cNvPr>
          <p:cNvSpPr>
            <a:spLocks noGrp="1"/>
          </p:cNvSpPr>
          <p:nvPr>
            <p:ph type="title"/>
          </p:nvPr>
        </p:nvSpPr>
        <p:spPr/>
        <p:txBody>
          <a:bodyPr/>
          <a:lstStyle/>
          <a:p>
            <a:r>
              <a:rPr lang="ja-JP" altLang="en-US"/>
              <a:t>第</a:t>
            </a:r>
            <a:r>
              <a:rPr lang="en-US" altLang="ja-JP" dirty="0"/>
              <a:t>61</a:t>
            </a:r>
            <a:r>
              <a:rPr lang="ja-JP" altLang="en-US"/>
              <a:t>回　生物物理学夏の学校</a:t>
            </a:r>
            <a:endParaRPr kumimoji="1" lang="ja-JP" altLang="en-US"/>
          </a:p>
        </p:txBody>
      </p:sp>
      <p:pic>
        <p:nvPicPr>
          <p:cNvPr id="5" name="図 4" descr="テーブル&#10;&#10;中程度の精度で自動的に生成された説明">
            <a:extLst>
              <a:ext uri="{FF2B5EF4-FFF2-40B4-BE49-F238E27FC236}">
                <a16:creationId xmlns:a16="http://schemas.microsoft.com/office/drawing/2014/main" id="{C9B5A9A1-CE4B-0C4A-B8BC-95FCADE98D1C}"/>
              </a:ext>
            </a:extLst>
          </p:cNvPr>
          <p:cNvPicPr>
            <a:picLocks noChangeAspect="1"/>
          </p:cNvPicPr>
          <p:nvPr/>
        </p:nvPicPr>
        <p:blipFill>
          <a:blip r:embed="rId2"/>
          <a:stretch>
            <a:fillRect/>
          </a:stretch>
        </p:blipFill>
        <p:spPr>
          <a:xfrm>
            <a:off x="1465943" y="1690688"/>
            <a:ext cx="7816850" cy="4863191"/>
          </a:xfrm>
          <a:prstGeom prst="rect">
            <a:avLst/>
          </a:prstGeom>
        </p:spPr>
      </p:pic>
    </p:spTree>
    <p:extLst>
      <p:ext uri="{BB962C8B-B14F-4D97-AF65-F5344CB8AC3E}">
        <p14:creationId xmlns:p14="http://schemas.microsoft.com/office/powerpoint/2010/main" val="3093687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24F948-7BF8-3D45-B056-99FC0B01A0F5}"/>
              </a:ext>
            </a:extLst>
          </p:cNvPr>
          <p:cNvSpPr>
            <a:spLocks noGrp="1"/>
          </p:cNvSpPr>
          <p:nvPr>
            <p:ph type="title"/>
          </p:nvPr>
        </p:nvSpPr>
        <p:spPr/>
        <p:txBody>
          <a:bodyPr/>
          <a:lstStyle/>
          <a:p>
            <a:r>
              <a:rPr kumimoji="1" lang="ja-JP" altLang="en-US"/>
              <a:t>ポスター発表について</a:t>
            </a:r>
          </a:p>
        </p:txBody>
      </p:sp>
      <p:sp>
        <p:nvSpPr>
          <p:cNvPr id="3" name="テキスト ボックス 2">
            <a:extLst>
              <a:ext uri="{FF2B5EF4-FFF2-40B4-BE49-F238E27FC236}">
                <a16:creationId xmlns:a16="http://schemas.microsoft.com/office/drawing/2014/main" id="{DE9E1AEC-9406-0049-BF07-77F15CC52629}"/>
              </a:ext>
            </a:extLst>
          </p:cNvPr>
          <p:cNvSpPr txBox="1"/>
          <p:nvPr/>
        </p:nvSpPr>
        <p:spPr>
          <a:xfrm>
            <a:off x="949124" y="1951672"/>
            <a:ext cx="8935656" cy="1477328"/>
          </a:xfrm>
          <a:prstGeom prst="rect">
            <a:avLst/>
          </a:prstGeom>
          <a:noFill/>
        </p:spPr>
        <p:txBody>
          <a:bodyPr wrap="square" rtlCol="0">
            <a:spAutoFit/>
          </a:bodyPr>
          <a:lstStyle/>
          <a:p>
            <a:r>
              <a:rPr kumimoji="1" lang="en-US" altLang="ja-JP" dirty="0"/>
              <a:t>Gather</a:t>
            </a:r>
            <a:r>
              <a:rPr kumimoji="1" lang="ja-JP" altLang="en-US"/>
              <a:t>を用いて行ったが、やっぱり、対面に比べるともの足りなさを感じる。</a:t>
            </a:r>
            <a:endParaRPr kumimoji="1" lang="en-US" altLang="ja-JP" dirty="0"/>
          </a:p>
          <a:p>
            <a:endParaRPr lang="en-US" altLang="ja-JP" dirty="0"/>
          </a:p>
          <a:p>
            <a:r>
              <a:rPr kumimoji="1" lang="ja-JP" altLang="en-US"/>
              <a:t>自分のスライドを画面共有をしている時に、聞き手の顔が見えない。</a:t>
            </a:r>
            <a:endParaRPr kumimoji="1" lang="en-US" altLang="ja-JP" dirty="0"/>
          </a:p>
          <a:p>
            <a:endParaRPr lang="en-US" altLang="ja-JP" dirty="0"/>
          </a:p>
          <a:p>
            <a:r>
              <a:rPr lang="ja-JP" altLang="en-US"/>
              <a:t>ウエットの研究をしている学生から、質問をいただけたのはよかった。</a:t>
            </a:r>
            <a:endParaRPr kumimoji="1" lang="ja-JP" altLang="en-US"/>
          </a:p>
        </p:txBody>
      </p:sp>
    </p:spTree>
    <p:extLst>
      <p:ext uri="{BB962C8B-B14F-4D97-AF65-F5344CB8AC3E}">
        <p14:creationId xmlns:p14="http://schemas.microsoft.com/office/powerpoint/2010/main" val="1172991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B3F8D2-2895-3E4B-A850-DB5414AEB8ED}"/>
              </a:ext>
            </a:extLst>
          </p:cNvPr>
          <p:cNvSpPr>
            <a:spLocks noGrp="1"/>
          </p:cNvSpPr>
          <p:nvPr>
            <p:ph type="title"/>
          </p:nvPr>
        </p:nvSpPr>
        <p:spPr/>
        <p:txBody>
          <a:bodyPr/>
          <a:lstStyle/>
          <a:p>
            <a:r>
              <a:rPr lang="ja-JP" altLang="en-US"/>
              <a:t>第</a:t>
            </a:r>
            <a:r>
              <a:rPr lang="en-US" altLang="ja-JP" dirty="0"/>
              <a:t>82</a:t>
            </a:r>
            <a:r>
              <a:rPr lang="ja-JP" altLang="en-US"/>
              <a:t>回　応用物理学会</a:t>
            </a:r>
            <a:endParaRPr kumimoji="1" lang="ja-JP" altLang="en-US"/>
          </a:p>
        </p:txBody>
      </p:sp>
      <p:sp>
        <p:nvSpPr>
          <p:cNvPr id="3" name="テキスト ボックス 2">
            <a:extLst>
              <a:ext uri="{FF2B5EF4-FFF2-40B4-BE49-F238E27FC236}">
                <a16:creationId xmlns:a16="http://schemas.microsoft.com/office/drawing/2014/main" id="{74BF3C77-7B3A-C844-B58A-DE42DC56BF55}"/>
              </a:ext>
            </a:extLst>
          </p:cNvPr>
          <p:cNvSpPr txBox="1"/>
          <p:nvPr/>
        </p:nvSpPr>
        <p:spPr>
          <a:xfrm>
            <a:off x="1030147" y="1690688"/>
            <a:ext cx="6829063" cy="369332"/>
          </a:xfrm>
          <a:prstGeom prst="rect">
            <a:avLst/>
          </a:prstGeom>
          <a:noFill/>
        </p:spPr>
        <p:txBody>
          <a:bodyPr wrap="square" rtlCol="0">
            <a:spAutoFit/>
          </a:bodyPr>
          <a:lstStyle/>
          <a:p>
            <a:pPr latinLnBrk="1"/>
            <a:r>
              <a:rPr lang="en-US" altLang="ja-JP" dirty="0"/>
              <a:t>23.1 </a:t>
            </a:r>
            <a:r>
              <a:rPr lang="ja-JP" altLang="en-US"/>
              <a:t>合同セッション</a:t>
            </a:r>
            <a:r>
              <a:rPr lang="en" altLang="ja-JP" dirty="0"/>
              <a:t>N</a:t>
            </a:r>
            <a:r>
              <a:rPr lang="ja-JP" altLang="en"/>
              <a:t>「</a:t>
            </a:r>
            <a:r>
              <a:rPr lang="ja-JP" altLang="en-US"/>
              <a:t>インフォマティクス応用」</a:t>
            </a:r>
          </a:p>
        </p:txBody>
      </p:sp>
      <p:sp>
        <p:nvSpPr>
          <p:cNvPr id="4" name="テキスト ボックス 3">
            <a:extLst>
              <a:ext uri="{FF2B5EF4-FFF2-40B4-BE49-F238E27FC236}">
                <a16:creationId xmlns:a16="http://schemas.microsoft.com/office/drawing/2014/main" id="{6D070C79-B9E8-514F-8125-0A81F4AA65BD}"/>
              </a:ext>
            </a:extLst>
          </p:cNvPr>
          <p:cNvSpPr txBox="1"/>
          <p:nvPr/>
        </p:nvSpPr>
        <p:spPr>
          <a:xfrm>
            <a:off x="823410" y="2357629"/>
            <a:ext cx="8720657" cy="646331"/>
          </a:xfrm>
          <a:prstGeom prst="rect">
            <a:avLst/>
          </a:prstGeom>
          <a:noFill/>
        </p:spPr>
        <p:txBody>
          <a:bodyPr wrap="none" rtlCol="0">
            <a:spAutoFit/>
          </a:bodyPr>
          <a:lstStyle/>
          <a:p>
            <a:r>
              <a:rPr kumimoji="1" lang="ja-JP" altLang="en-US"/>
              <a:t>ベイズ最適化</a:t>
            </a:r>
            <a:r>
              <a:rPr kumimoji="1" lang="en-US" altLang="ja-JP" dirty="0"/>
              <a:t>,</a:t>
            </a:r>
            <a:r>
              <a:rPr lang="ja-JP" altLang="en-US"/>
              <a:t>ベイズ最適化</a:t>
            </a:r>
            <a:r>
              <a:rPr lang="en-US" altLang="ja-JP" dirty="0"/>
              <a:t>+</a:t>
            </a:r>
            <a:r>
              <a:rPr lang="ja-JP" altLang="en-US"/>
              <a:t>遺伝的アルゴリズム　を用いたデータ駆動型材料開発</a:t>
            </a:r>
            <a:endParaRPr lang="en-US" altLang="ja-JP" dirty="0"/>
          </a:p>
          <a:p>
            <a:r>
              <a:rPr lang="ja-JP" altLang="en-US"/>
              <a:t>の話がものすごく多い。</a:t>
            </a:r>
            <a:endParaRPr lang="en-US" altLang="ja-JP" dirty="0"/>
          </a:p>
        </p:txBody>
      </p:sp>
      <p:sp>
        <p:nvSpPr>
          <p:cNvPr id="5" name="正方形/長方形 4">
            <a:extLst>
              <a:ext uri="{FF2B5EF4-FFF2-40B4-BE49-F238E27FC236}">
                <a16:creationId xmlns:a16="http://schemas.microsoft.com/office/drawing/2014/main" id="{C05AB6F9-55F4-E94A-AF83-3AF47530D907}"/>
              </a:ext>
            </a:extLst>
          </p:cNvPr>
          <p:cNvSpPr/>
          <p:nvPr/>
        </p:nvSpPr>
        <p:spPr>
          <a:xfrm>
            <a:off x="838200" y="3469396"/>
            <a:ext cx="6096000" cy="646331"/>
          </a:xfrm>
          <a:prstGeom prst="rect">
            <a:avLst/>
          </a:prstGeom>
        </p:spPr>
        <p:txBody>
          <a:bodyPr>
            <a:spAutoFit/>
          </a:bodyPr>
          <a:lstStyle/>
          <a:p>
            <a:r>
              <a:rPr lang="en" altLang="ja-JP" b="0" i="0" dirty="0">
                <a:solidFill>
                  <a:srgbClr val="333333"/>
                </a:solidFill>
                <a:effectLst/>
                <a:latin typeface="Lucida Grande" panose="020B0600040502020204" pitchFamily="34" charset="0"/>
              </a:rPr>
              <a:t>[12p-N201-1~7] </a:t>
            </a:r>
            <a:r>
              <a:rPr lang="ja-JP" altLang="en-US" b="0" i="0">
                <a:solidFill>
                  <a:srgbClr val="333333"/>
                </a:solidFill>
                <a:effectLst/>
                <a:latin typeface="Lucida Grande" panose="020B0600040502020204" pitchFamily="34" charset="0"/>
              </a:rPr>
              <a:t>データの蓄積と共有がもたらす革新と課題　～マテリアルズインフォマティクスを中心に～</a:t>
            </a:r>
          </a:p>
        </p:txBody>
      </p:sp>
      <p:pic>
        <p:nvPicPr>
          <p:cNvPr id="7" name="図 6" descr="テキスト, 手紙&#10;&#10;自動的に生成された説明">
            <a:extLst>
              <a:ext uri="{FF2B5EF4-FFF2-40B4-BE49-F238E27FC236}">
                <a16:creationId xmlns:a16="http://schemas.microsoft.com/office/drawing/2014/main" id="{436492D1-F5FA-4642-9FDA-B6E8B00211E7}"/>
              </a:ext>
            </a:extLst>
          </p:cNvPr>
          <p:cNvPicPr>
            <a:picLocks noChangeAspect="1"/>
          </p:cNvPicPr>
          <p:nvPr/>
        </p:nvPicPr>
        <p:blipFill>
          <a:blip r:embed="rId2"/>
          <a:stretch>
            <a:fillRect/>
          </a:stretch>
        </p:blipFill>
        <p:spPr>
          <a:xfrm>
            <a:off x="823410" y="4342878"/>
            <a:ext cx="7035800" cy="2057400"/>
          </a:xfrm>
          <a:prstGeom prst="rect">
            <a:avLst/>
          </a:prstGeom>
        </p:spPr>
      </p:pic>
    </p:spTree>
    <p:extLst>
      <p:ext uri="{BB962C8B-B14F-4D97-AF65-F5344CB8AC3E}">
        <p14:creationId xmlns:p14="http://schemas.microsoft.com/office/powerpoint/2010/main" val="1622975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B3F8D2-2895-3E4B-A850-DB5414AEB8ED}"/>
              </a:ext>
            </a:extLst>
          </p:cNvPr>
          <p:cNvSpPr>
            <a:spLocks noGrp="1"/>
          </p:cNvSpPr>
          <p:nvPr>
            <p:ph type="title"/>
          </p:nvPr>
        </p:nvSpPr>
        <p:spPr/>
        <p:txBody>
          <a:bodyPr/>
          <a:lstStyle/>
          <a:p>
            <a:r>
              <a:rPr lang="ja-JP" altLang="en-US"/>
              <a:t>第</a:t>
            </a:r>
            <a:r>
              <a:rPr lang="en-US" altLang="ja-JP" dirty="0"/>
              <a:t>82</a:t>
            </a:r>
            <a:r>
              <a:rPr lang="ja-JP" altLang="en-US"/>
              <a:t>回　応用物理学会</a:t>
            </a:r>
            <a:endParaRPr kumimoji="1" lang="ja-JP" altLang="en-US"/>
          </a:p>
        </p:txBody>
      </p:sp>
      <p:sp>
        <p:nvSpPr>
          <p:cNvPr id="5" name="正方形/長方形 4">
            <a:extLst>
              <a:ext uri="{FF2B5EF4-FFF2-40B4-BE49-F238E27FC236}">
                <a16:creationId xmlns:a16="http://schemas.microsoft.com/office/drawing/2014/main" id="{C05AB6F9-55F4-E94A-AF83-3AF47530D907}"/>
              </a:ext>
            </a:extLst>
          </p:cNvPr>
          <p:cNvSpPr/>
          <p:nvPr/>
        </p:nvSpPr>
        <p:spPr>
          <a:xfrm>
            <a:off x="838200" y="1690688"/>
            <a:ext cx="6096000" cy="646331"/>
          </a:xfrm>
          <a:prstGeom prst="rect">
            <a:avLst/>
          </a:prstGeom>
        </p:spPr>
        <p:txBody>
          <a:bodyPr>
            <a:spAutoFit/>
          </a:bodyPr>
          <a:lstStyle/>
          <a:p>
            <a:r>
              <a:rPr lang="en" altLang="ja-JP" b="0" i="0" dirty="0">
                <a:solidFill>
                  <a:srgbClr val="333333"/>
                </a:solidFill>
                <a:effectLst/>
                <a:latin typeface="Lucida Grande" panose="020B0600040502020204" pitchFamily="34" charset="0"/>
              </a:rPr>
              <a:t>[12p-N201-1~7] </a:t>
            </a:r>
            <a:r>
              <a:rPr lang="ja-JP" altLang="en-US" b="0" i="0">
                <a:solidFill>
                  <a:srgbClr val="333333"/>
                </a:solidFill>
                <a:effectLst/>
                <a:latin typeface="Lucida Grande" panose="020B0600040502020204" pitchFamily="34" charset="0"/>
              </a:rPr>
              <a:t>データの蓄積と共有がもたらす革新と課題　～マテリアルズインフォマティクスを中心に～</a:t>
            </a:r>
          </a:p>
        </p:txBody>
      </p:sp>
      <p:sp>
        <p:nvSpPr>
          <p:cNvPr id="6" name="正方形/長方形 5">
            <a:extLst>
              <a:ext uri="{FF2B5EF4-FFF2-40B4-BE49-F238E27FC236}">
                <a16:creationId xmlns:a16="http://schemas.microsoft.com/office/drawing/2014/main" id="{9A7CCD2E-1165-194E-B4AB-1A2635D3C388}"/>
              </a:ext>
            </a:extLst>
          </p:cNvPr>
          <p:cNvSpPr/>
          <p:nvPr/>
        </p:nvSpPr>
        <p:spPr>
          <a:xfrm>
            <a:off x="960699" y="2812822"/>
            <a:ext cx="8403220" cy="3416320"/>
          </a:xfrm>
          <a:prstGeom prst="rect">
            <a:avLst/>
          </a:prstGeom>
        </p:spPr>
        <p:txBody>
          <a:bodyPr wrap="square">
            <a:spAutoFit/>
          </a:bodyPr>
          <a:lstStyle/>
          <a:p>
            <a:r>
              <a:rPr lang="ja-JP" altLang="en-US">
                <a:hlinkClick r:id="rId2"/>
              </a:rPr>
              <a:t>山地 一禎</a:t>
            </a:r>
            <a:r>
              <a:rPr lang="en-US" altLang="ja-JP" baseline="30000" dirty="0"/>
              <a:t>1</a:t>
            </a:r>
            <a:r>
              <a:rPr lang="ja-JP" altLang="en-US"/>
              <a:t> </a:t>
            </a:r>
            <a:r>
              <a:rPr lang="en-US" altLang="ja-JP" dirty="0"/>
              <a:t>(1.</a:t>
            </a:r>
            <a:r>
              <a:rPr lang="ja-JP" altLang="en-US"/>
              <a:t>国立情報学研究所</a:t>
            </a:r>
            <a:r>
              <a:rPr lang="en-US" altLang="ja-JP" dirty="0"/>
              <a:t>)</a:t>
            </a:r>
          </a:p>
          <a:p>
            <a:endParaRPr lang="en-US" altLang="ja-JP" dirty="0"/>
          </a:p>
          <a:p>
            <a:r>
              <a:rPr lang="ja-JP" altLang="en-US"/>
              <a:t>山地です。質問ありがとうございます。公開を躊躇する方のために、</a:t>
            </a:r>
          </a:p>
          <a:p>
            <a:r>
              <a:rPr lang="ja-JP" altLang="en-US"/>
              <a:t>１．承認した人だけと公開する制限公開機能</a:t>
            </a:r>
          </a:p>
          <a:p>
            <a:r>
              <a:rPr lang="ja-JP" altLang="en-US"/>
              <a:t>２．公開したことが自分の成果に繋がるような研究評価にもつながるような機能</a:t>
            </a:r>
          </a:p>
          <a:p>
            <a:r>
              <a:rPr lang="ja-JP" altLang="en-US"/>
              <a:t>の構築を進めています。１については、社会学や医学などで機微な情報を扱う方達からニーズを頂きながら、承認ワークフローを比較的自由に設定できる機能として提供を始めたところです。</a:t>
            </a:r>
          </a:p>
          <a:p>
            <a:r>
              <a:rPr lang="ja-JP" altLang="en-US"/>
              <a:t>２については賛否両論ある機能になるとは思うのですが、研究者のインセンティブの確保が公開の促進に繋がるはずですので、海外の動向を見ながら慎重に機能の検討をはじめたところです。</a:t>
            </a:r>
          </a:p>
        </p:txBody>
      </p:sp>
    </p:spTree>
    <p:extLst>
      <p:ext uri="{BB962C8B-B14F-4D97-AF65-F5344CB8AC3E}">
        <p14:creationId xmlns:p14="http://schemas.microsoft.com/office/powerpoint/2010/main" val="3226869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0C7C4F-2B56-3643-8F87-A8BC080E7ED8}"/>
              </a:ext>
            </a:extLst>
          </p:cNvPr>
          <p:cNvSpPr>
            <a:spLocks noGrp="1"/>
          </p:cNvSpPr>
          <p:nvPr>
            <p:ph type="title"/>
          </p:nvPr>
        </p:nvSpPr>
        <p:spPr>
          <a:xfrm>
            <a:off x="244998" y="237804"/>
            <a:ext cx="11702004" cy="1325563"/>
          </a:xfrm>
        </p:spPr>
        <p:txBody>
          <a:bodyPr/>
          <a:lstStyle/>
          <a:p>
            <a:r>
              <a:rPr kumimoji="1" lang="en-US" altLang="ja-JP" dirty="0"/>
              <a:t>Pocket Similarity Search using Multi-Sketches</a:t>
            </a:r>
            <a:endParaRPr kumimoji="1" lang="ja-JP" altLang="en-US"/>
          </a:p>
        </p:txBody>
      </p:sp>
      <p:pic>
        <p:nvPicPr>
          <p:cNvPr id="4" name="図 3" descr="テキスト&#10;&#10;自動的に生成された説明">
            <a:extLst>
              <a:ext uri="{FF2B5EF4-FFF2-40B4-BE49-F238E27FC236}">
                <a16:creationId xmlns:a16="http://schemas.microsoft.com/office/drawing/2014/main" id="{015DFF27-E8D5-AB44-8D40-1A3074C837CF}"/>
              </a:ext>
            </a:extLst>
          </p:cNvPr>
          <p:cNvPicPr>
            <a:picLocks noChangeAspect="1"/>
          </p:cNvPicPr>
          <p:nvPr/>
        </p:nvPicPr>
        <p:blipFill>
          <a:blip r:embed="rId2"/>
          <a:stretch>
            <a:fillRect/>
          </a:stretch>
        </p:blipFill>
        <p:spPr>
          <a:xfrm>
            <a:off x="1933764" y="1415842"/>
            <a:ext cx="7302833" cy="5543757"/>
          </a:xfrm>
          <a:prstGeom prst="rect">
            <a:avLst/>
          </a:prstGeom>
        </p:spPr>
      </p:pic>
    </p:spTree>
    <p:extLst>
      <p:ext uri="{BB962C8B-B14F-4D97-AF65-F5344CB8AC3E}">
        <p14:creationId xmlns:p14="http://schemas.microsoft.com/office/powerpoint/2010/main" val="1137347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C586-F069-884B-BE37-565936750D51}"/>
              </a:ext>
            </a:extLst>
          </p:cNvPr>
          <p:cNvSpPr>
            <a:spLocks noGrp="1"/>
          </p:cNvSpPr>
          <p:nvPr>
            <p:ph type="title"/>
          </p:nvPr>
        </p:nvSpPr>
        <p:spPr>
          <a:xfrm>
            <a:off x="424453" y="365125"/>
            <a:ext cx="11439598" cy="1325563"/>
          </a:xfrm>
        </p:spPr>
        <p:txBody>
          <a:bodyPr/>
          <a:lstStyle/>
          <a:p>
            <a:r>
              <a:rPr lang="en-US" altLang="ja-JP" dirty="0"/>
              <a:t>Pocket Similarity Search using Multi-Sketches</a:t>
            </a:r>
            <a:endParaRPr kumimoji="1" lang="ja-JP" altLang="en-US"/>
          </a:p>
        </p:txBody>
      </p:sp>
      <p:pic>
        <p:nvPicPr>
          <p:cNvPr id="4" name="図 3" descr="グラフィカル ユーザー インターフェイス&#10;&#10;中程度の精度で自動的に生成された説明">
            <a:extLst>
              <a:ext uri="{FF2B5EF4-FFF2-40B4-BE49-F238E27FC236}">
                <a16:creationId xmlns:a16="http://schemas.microsoft.com/office/drawing/2014/main" id="{37E0FB6B-530C-CD40-AF37-E83445370764}"/>
              </a:ext>
            </a:extLst>
          </p:cNvPr>
          <p:cNvPicPr>
            <a:picLocks noChangeAspect="1"/>
          </p:cNvPicPr>
          <p:nvPr/>
        </p:nvPicPr>
        <p:blipFill>
          <a:blip r:embed="rId2"/>
          <a:stretch>
            <a:fillRect/>
          </a:stretch>
        </p:blipFill>
        <p:spPr>
          <a:xfrm>
            <a:off x="239257" y="2037817"/>
            <a:ext cx="6057371" cy="4455058"/>
          </a:xfrm>
          <a:prstGeom prst="rect">
            <a:avLst/>
          </a:prstGeom>
        </p:spPr>
      </p:pic>
    </p:spTree>
    <p:extLst>
      <p:ext uri="{BB962C8B-B14F-4D97-AF65-F5344CB8AC3E}">
        <p14:creationId xmlns:p14="http://schemas.microsoft.com/office/powerpoint/2010/main" val="1082442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C586-F069-884B-BE37-565936750D51}"/>
              </a:ext>
            </a:extLst>
          </p:cNvPr>
          <p:cNvSpPr>
            <a:spLocks noGrp="1"/>
          </p:cNvSpPr>
          <p:nvPr>
            <p:ph type="title"/>
          </p:nvPr>
        </p:nvSpPr>
        <p:spPr>
          <a:xfrm>
            <a:off x="424453" y="365125"/>
            <a:ext cx="11439598" cy="1325563"/>
          </a:xfrm>
        </p:spPr>
        <p:txBody>
          <a:bodyPr/>
          <a:lstStyle/>
          <a:p>
            <a:r>
              <a:rPr lang="en-US" altLang="ja-JP" dirty="0"/>
              <a:t>Pocket Similarity Search using Multi-Sketches</a:t>
            </a:r>
            <a:endParaRPr kumimoji="1" lang="ja-JP" altLang="en-US"/>
          </a:p>
        </p:txBody>
      </p:sp>
      <p:pic>
        <p:nvPicPr>
          <p:cNvPr id="6" name="図 5" descr="テーブル&#10;&#10;自動的に生成された説明">
            <a:extLst>
              <a:ext uri="{FF2B5EF4-FFF2-40B4-BE49-F238E27FC236}">
                <a16:creationId xmlns:a16="http://schemas.microsoft.com/office/drawing/2014/main" id="{492A9A06-5510-934D-B1B6-167A99023F22}"/>
              </a:ext>
            </a:extLst>
          </p:cNvPr>
          <p:cNvPicPr>
            <a:picLocks noChangeAspect="1"/>
          </p:cNvPicPr>
          <p:nvPr/>
        </p:nvPicPr>
        <p:blipFill>
          <a:blip r:embed="rId2"/>
          <a:stretch>
            <a:fillRect/>
          </a:stretch>
        </p:blipFill>
        <p:spPr>
          <a:xfrm>
            <a:off x="216107" y="2123681"/>
            <a:ext cx="11439598" cy="3350510"/>
          </a:xfrm>
          <a:prstGeom prst="rect">
            <a:avLst/>
          </a:prstGeom>
        </p:spPr>
      </p:pic>
    </p:spTree>
    <p:extLst>
      <p:ext uri="{BB962C8B-B14F-4D97-AF65-F5344CB8AC3E}">
        <p14:creationId xmlns:p14="http://schemas.microsoft.com/office/powerpoint/2010/main" val="3832337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442998-E26A-B245-9FD6-5B47FCBF9468}"/>
              </a:ext>
            </a:extLst>
          </p:cNvPr>
          <p:cNvSpPr>
            <a:spLocks noGrp="1"/>
          </p:cNvSpPr>
          <p:nvPr>
            <p:ph type="title"/>
          </p:nvPr>
        </p:nvSpPr>
        <p:spPr/>
        <p:txBody>
          <a:bodyPr/>
          <a:lstStyle/>
          <a:p>
            <a:r>
              <a:rPr kumimoji="1" lang="ja-JP" altLang="en-US"/>
              <a:t>最近の私の営み</a:t>
            </a:r>
          </a:p>
        </p:txBody>
      </p:sp>
      <p:sp>
        <p:nvSpPr>
          <p:cNvPr id="3" name="テキスト ボックス 2">
            <a:extLst>
              <a:ext uri="{FF2B5EF4-FFF2-40B4-BE49-F238E27FC236}">
                <a16:creationId xmlns:a16="http://schemas.microsoft.com/office/drawing/2014/main" id="{60F35C4C-BB53-3448-AFAB-C4D5763FA64C}"/>
              </a:ext>
            </a:extLst>
          </p:cNvPr>
          <p:cNvSpPr txBox="1"/>
          <p:nvPr/>
        </p:nvSpPr>
        <p:spPr>
          <a:xfrm>
            <a:off x="664579" y="1690688"/>
            <a:ext cx="11446397" cy="4955203"/>
          </a:xfrm>
          <a:prstGeom prst="rect">
            <a:avLst/>
          </a:prstGeom>
          <a:noFill/>
        </p:spPr>
        <p:txBody>
          <a:bodyPr wrap="square" rtlCol="0">
            <a:spAutoFit/>
          </a:bodyPr>
          <a:lstStyle/>
          <a:p>
            <a:r>
              <a:rPr lang="ja-JP" altLang="en-US" sz="2000"/>
              <a:t>参加イベント</a:t>
            </a:r>
            <a:endParaRPr kumimoji="1" lang="en-US" altLang="ja-JP" sz="2000" dirty="0"/>
          </a:p>
          <a:p>
            <a:endParaRPr lang="en-US" altLang="ja-JP" sz="2000" dirty="0"/>
          </a:p>
          <a:p>
            <a:r>
              <a:rPr kumimoji="1" lang="en-US" altLang="ja-JP" sz="2000" dirty="0"/>
              <a:t>8/27~8/29   </a:t>
            </a:r>
            <a:r>
              <a:rPr kumimoji="1" lang="ja-JP" altLang="en-US" sz="2000"/>
              <a:t>第</a:t>
            </a:r>
            <a:r>
              <a:rPr kumimoji="1" lang="en-US" altLang="ja-JP" sz="2000" dirty="0"/>
              <a:t>61</a:t>
            </a:r>
            <a:r>
              <a:rPr kumimoji="1" lang="ja-JP" altLang="en-US" sz="2000"/>
              <a:t>回　生命科学夏の学校（</a:t>
            </a:r>
            <a:r>
              <a:rPr lang="en" altLang="ja-JP" sz="2000" dirty="0"/>
              <a:t>https://natsu61.wixsite.com/website</a:t>
            </a:r>
            <a:r>
              <a:rPr kumimoji="1" lang="ja-JP" altLang="en-US" sz="2000"/>
              <a:t>）</a:t>
            </a:r>
            <a:r>
              <a:rPr lang="ja-JP" altLang="en-US" sz="2000"/>
              <a:t>参加</a:t>
            </a:r>
            <a:endParaRPr kumimoji="1" lang="en-US" altLang="ja-JP" sz="2000" dirty="0"/>
          </a:p>
          <a:p>
            <a:endParaRPr lang="en-US" altLang="ja-JP" sz="2000" dirty="0"/>
          </a:p>
          <a:p>
            <a:r>
              <a:rPr lang="en-US" altLang="ja-JP" sz="2000" dirty="0"/>
              <a:t>9/3~9/5       </a:t>
            </a:r>
            <a:r>
              <a:rPr lang="en" altLang="ja-JP" dirty="0" err="1"/>
              <a:t>SciREX</a:t>
            </a:r>
            <a:r>
              <a:rPr lang="ja-JP" altLang="en-US"/>
              <a:t>サマーキャンプ</a:t>
            </a:r>
            <a:r>
              <a:rPr lang="en-US" altLang="ja-JP" dirty="0"/>
              <a:t>(</a:t>
            </a:r>
            <a:r>
              <a:rPr lang="ja-JP" altLang="en-US"/>
              <a:t>政策研究大学院大学</a:t>
            </a:r>
            <a:r>
              <a:rPr lang="en-US" altLang="ja-JP" dirty="0"/>
              <a:t>(</a:t>
            </a:r>
            <a:r>
              <a:rPr lang="en" altLang="ja-JP" dirty="0"/>
              <a:t>GRIPS</a:t>
            </a:r>
            <a:r>
              <a:rPr lang="en-US" altLang="ja-JP" dirty="0"/>
              <a:t>)</a:t>
            </a:r>
            <a:r>
              <a:rPr lang="en" altLang="ja-JP" dirty="0"/>
              <a:t>, </a:t>
            </a:r>
            <a:r>
              <a:rPr lang="ja-JP" altLang="en-US"/>
              <a:t>科学技術イノベーション政策研</a:t>
            </a:r>
            <a:r>
              <a:rPr lang="en-US" altLang="ja-JP" dirty="0"/>
              <a:t>   </a:t>
            </a:r>
          </a:p>
          <a:p>
            <a:r>
              <a:rPr lang="en-US" altLang="ja-JP" dirty="0"/>
              <a:t>                       </a:t>
            </a:r>
            <a:r>
              <a:rPr lang="ja-JP" altLang="en-US"/>
              <a:t>究センター</a:t>
            </a:r>
            <a:r>
              <a:rPr lang="en-US" altLang="ja-JP" dirty="0"/>
              <a:t>(</a:t>
            </a:r>
            <a:r>
              <a:rPr lang="en" altLang="ja-JP" dirty="0" err="1"/>
              <a:t>SciREX</a:t>
            </a:r>
            <a:r>
              <a:rPr lang="ja-JP" altLang="en-US"/>
              <a:t>センター</a:t>
            </a:r>
            <a:r>
              <a:rPr lang="en-US" altLang="ja-JP" dirty="0"/>
              <a:t>)</a:t>
            </a:r>
            <a:r>
              <a:rPr lang="ja-JP" altLang="en-US"/>
              <a:t>主催</a:t>
            </a:r>
            <a:r>
              <a:rPr lang="en-US" altLang="ja-JP" dirty="0"/>
              <a:t>)</a:t>
            </a:r>
            <a:r>
              <a:rPr lang="ja-JP" altLang="en-US"/>
              <a:t>：</a:t>
            </a:r>
            <a:r>
              <a:rPr lang="en" altLang="ja-JP" dirty="0"/>
              <a:t>Data/</a:t>
            </a:r>
            <a:r>
              <a:rPr lang="ja-JP" altLang="en-US"/>
              <a:t>データで解析する科学技術イノベーション</a:t>
            </a:r>
            <a:endParaRPr lang="en-US" altLang="ja-JP" sz="2000" dirty="0"/>
          </a:p>
          <a:p>
            <a:endParaRPr lang="en-US" altLang="ja-JP" sz="2000" dirty="0"/>
          </a:p>
          <a:p>
            <a:r>
              <a:rPr kumimoji="1" lang="en-US" altLang="ja-JP" sz="2000" dirty="0"/>
              <a:t>9/7~9/10     </a:t>
            </a:r>
            <a:r>
              <a:rPr kumimoji="1" lang="ja-JP" altLang="en-US" sz="2000"/>
              <a:t>第</a:t>
            </a:r>
            <a:r>
              <a:rPr kumimoji="1" lang="en-US" altLang="ja-JP" sz="2000" dirty="0"/>
              <a:t>61</a:t>
            </a:r>
            <a:r>
              <a:rPr kumimoji="1" lang="ja-JP" altLang="en-US" sz="2000"/>
              <a:t>回　生物物理学夏の学校（</a:t>
            </a:r>
            <a:r>
              <a:rPr lang="en" altLang="ja-JP" sz="2000" dirty="0"/>
              <a:t>http://</a:t>
            </a:r>
            <a:r>
              <a:rPr lang="en" altLang="ja-JP" sz="2000" dirty="0" err="1"/>
              <a:t>bpwakate.net</a:t>
            </a:r>
            <a:r>
              <a:rPr lang="en" altLang="ja-JP" sz="2000" dirty="0"/>
              <a:t>/summer2021</a:t>
            </a:r>
            <a:r>
              <a:rPr kumimoji="1" lang="ja-JP" altLang="en-US" sz="2000"/>
              <a:t>）参加</a:t>
            </a:r>
            <a:endParaRPr kumimoji="1" lang="en-US" altLang="ja-JP" sz="2000" dirty="0"/>
          </a:p>
          <a:p>
            <a:endParaRPr lang="en-US" altLang="ja-JP" dirty="0"/>
          </a:p>
          <a:p>
            <a:r>
              <a:rPr kumimoji="1" lang="en-US" altLang="ja-JP" sz="2000" dirty="0"/>
              <a:t>9/10~9/13   </a:t>
            </a:r>
            <a:r>
              <a:rPr kumimoji="1" lang="ja-JP" altLang="en-US" sz="2000"/>
              <a:t>第</a:t>
            </a:r>
            <a:r>
              <a:rPr lang="en-US" altLang="ja-JP" sz="2000" dirty="0"/>
              <a:t>82</a:t>
            </a:r>
            <a:r>
              <a:rPr lang="ja-JP" altLang="en-US" sz="2000"/>
              <a:t>回　応用物理学会</a:t>
            </a:r>
            <a:r>
              <a:rPr lang="en-US" altLang="ja-JP" sz="2000" dirty="0"/>
              <a:t>(https://</a:t>
            </a:r>
            <a:r>
              <a:rPr lang="en-US" altLang="ja-JP" sz="2000" dirty="0" err="1"/>
              <a:t>meeting.jsap.or.jp</a:t>
            </a:r>
            <a:r>
              <a:rPr lang="en-US" altLang="ja-JP" sz="2000" dirty="0"/>
              <a:t>/)</a:t>
            </a:r>
            <a:r>
              <a:rPr lang="ja-JP" altLang="en-US" sz="2000"/>
              <a:t>　聴講</a:t>
            </a:r>
            <a:endParaRPr lang="en-US" altLang="ja-JP" sz="2000" dirty="0"/>
          </a:p>
          <a:p>
            <a:endParaRPr kumimoji="1" lang="en-US" altLang="ja-JP" sz="2000" dirty="0"/>
          </a:p>
          <a:p>
            <a:r>
              <a:rPr lang="ja-JP" altLang="en-US" sz="2000" b="1"/>
              <a:t>予定</a:t>
            </a:r>
            <a:endParaRPr lang="en-US" altLang="ja-JP" sz="2000" b="1" dirty="0"/>
          </a:p>
          <a:p>
            <a:endParaRPr kumimoji="1" lang="en-US" altLang="ja-JP" sz="2000" b="1" dirty="0"/>
          </a:p>
          <a:p>
            <a:r>
              <a:rPr lang="en-US" altLang="ja-JP" sz="2000" b="1" dirty="0"/>
              <a:t>9/24  </a:t>
            </a:r>
            <a:r>
              <a:rPr lang="ja-JP" altLang="en-US" sz="2000" b="1"/>
              <a:t>学位授与式</a:t>
            </a:r>
            <a:r>
              <a:rPr lang="en-US" altLang="ja-JP" sz="2000" b="1" dirty="0"/>
              <a:t>@</a:t>
            </a:r>
            <a:r>
              <a:rPr lang="ja-JP" altLang="en-US" sz="2000" b="1"/>
              <a:t>柏の葉キャンパス？</a:t>
            </a:r>
            <a:endParaRPr lang="en-US" altLang="ja-JP" sz="2000" b="1" dirty="0"/>
          </a:p>
          <a:p>
            <a:endParaRPr kumimoji="1" lang="en-US" altLang="ja-JP" sz="2000" b="1" dirty="0"/>
          </a:p>
          <a:p>
            <a:r>
              <a:rPr lang="en-US" altLang="ja-JP" sz="2000" b="1" dirty="0"/>
              <a:t>9/27~9/29  </a:t>
            </a:r>
            <a:r>
              <a:rPr lang="ja-JP" altLang="en-US" b="1"/>
              <a:t>日本バイオインフォマティクス学会</a:t>
            </a:r>
            <a:endParaRPr kumimoji="1" lang="en-US" altLang="ja-JP" sz="2000" b="1" dirty="0"/>
          </a:p>
        </p:txBody>
      </p:sp>
    </p:spTree>
    <p:extLst>
      <p:ext uri="{BB962C8B-B14F-4D97-AF65-F5344CB8AC3E}">
        <p14:creationId xmlns:p14="http://schemas.microsoft.com/office/powerpoint/2010/main" val="1900874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FD74B4-E3BF-EF41-9352-652489A8FE76}"/>
              </a:ext>
            </a:extLst>
          </p:cNvPr>
          <p:cNvSpPr>
            <a:spLocks noGrp="1"/>
          </p:cNvSpPr>
          <p:nvPr>
            <p:ph type="title"/>
          </p:nvPr>
        </p:nvSpPr>
        <p:spPr/>
        <p:txBody>
          <a:bodyPr/>
          <a:lstStyle/>
          <a:p>
            <a:r>
              <a:rPr kumimoji="1" lang="ja-JP" altLang="en-US"/>
              <a:t>新型コロナウイルス</a:t>
            </a:r>
            <a:r>
              <a:rPr lang="ja-JP" altLang="en-US"/>
              <a:t>ワクチン</a:t>
            </a:r>
            <a:r>
              <a:rPr kumimoji="1" lang="ja-JP" altLang="en-US"/>
              <a:t>摂取</a:t>
            </a:r>
            <a:r>
              <a:rPr kumimoji="1" lang="en-US" altLang="ja-JP" dirty="0"/>
              <a:t>(2</a:t>
            </a:r>
            <a:r>
              <a:rPr kumimoji="1" lang="ja-JP" altLang="en-US"/>
              <a:t>回目</a:t>
            </a:r>
            <a:r>
              <a:rPr kumimoji="1" lang="en-US" altLang="ja-JP" dirty="0"/>
              <a:t>)</a:t>
            </a:r>
            <a:endParaRPr kumimoji="1" lang="ja-JP" altLang="en-US"/>
          </a:p>
        </p:txBody>
      </p:sp>
      <p:sp>
        <p:nvSpPr>
          <p:cNvPr id="3" name="テキスト ボックス 2">
            <a:extLst>
              <a:ext uri="{FF2B5EF4-FFF2-40B4-BE49-F238E27FC236}">
                <a16:creationId xmlns:a16="http://schemas.microsoft.com/office/drawing/2014/main" id="{4D3C6ADD-C944-9740-BECF-8716FC153348}"/>
              </a:ext>
            </a:extLst>
          </p:cNvPr>
          <p:cNvSpPr txBox="1"/>
          <p:nvPr/>
        </p:nvSpPr>
        <p:spPr>
          <a:xfrm>
            <a:off x="343443" y="1941653"/>
            <a:ext cx="5631025" cy="4801314"/>
          </a:xfrm>
          <a:prstGeom prst="rect">
            <a:avLst/>
          </a:prstGeom>
          <a:noFill/>
        </p:spPr>
        <p:txBody>
          <a:bodyPr wrap="square" rtlCol="0">
            <a:spAutoFit/>
          </a:bodyPr>
          <a:lstStyle/>
          <a:p>
            <a:r>
              <a:rPr kumimoji="1" lang="en-US" altLang="ja-JP" dirty="0"/>
              <a:t>9/10(</a:t>
            </a:r>
            <a:r>
              <a:rPr kumimoji="1" lang="ja-JP" altLang="en-US"/>
              <a:t>金</a:t>
            </a:r>
            <a:r>
              <a:rPr kumimoji="1" lang="en-US" altLang="ja-JP" dirty="0"/>
              <a:t>)</a:t>
            </a:r>
            <a:r>
              <a:rPr lang="en-US" altLang="ja-JP" dirty="0"/>
              <a:t> 14:00</a:t>
            </a:r>
            <a:r>
              <a:rPr lang="ja-JP" altLang="en-US"/>
              <a:t>　</a:t>
            </a:r>
            <a:r>
              <a:rPr lang="en-US" altLang="ja-JP" dirty="0"/>
              <a:t>  </a:t>
            </a:r>
            <a:r>
              <a:rPr lang="ja-JP" altLang="en-US"/>
              <a:t>左腕に摂取</a:t>
            </a:r>
            <a:endParaRPr lang="en-US" altLang="ja-JP" dirty="0"/>
          </a:p>
          <a:p>
            <a:endParaRPr kumimoji="1" lang="en-US" altLang="ja-JP" dirty="0"/>
          </a:p>
          <a:p>
            <a:r>
              <a:rPr lang="en-US" altLang="ja-JP" dirty="0"/>
              <a:t>9/10(</a:t>
            </a:r>
            <a:r>
              <a:rPr lang="ja-JP" altLang="en-US"/>
              <a:t>金</a:t>
            </a:r>
            <a:r>
              <a:rPr lang="en-US" altLang="ja-JP" dirty="0"/>
              <a:t>)18:00~    </a:t>
            </a:r>
            <a:r>
              <a:rPr lang="ja-JP" altLang="en-US"/>
              <a:t>虚脱感</a:t>
            </a:r>
            <a:r>
              <a:rPr lang="en-US" altLang="ja-JP" dirty="0"/>
              <a:t>, </a:t>
            </a:r>
            <a:r>
              <a:rPr lang="ja-JP" altLang="en-US"/>
              <a:t>左腕患部の痛み</a:t>
            </a:r>
            <a:r>
              <a:rPr lang="en-US" altLang="ja-JP" dirty="0"/>
              <a:t>, </a:t>
            </a:r>
            <a:r>
              <a:rPr lang="ja-JP" altLang="en-US"/>
              <a:t>発熱</a:t>
            </a:r>
            <a:endParaRPr lang="en-US" altLang="ja-JP" dirty="0"/>
          </a:p>
          <a:p>
            <a:r>
              <a:rPr lang="ja-JP" altLang="en-US"/>
              <a:t>　　　　　　　　</a:t>
            </a:r>
            <a:r>
              <a:rPr lang="en-US" altLang="ja-JP" dirty="0"/>
              <a:t> </a:t>
            </a:r>
            <a:r>
              <a:rPr lang="ja-JP" altLang="en-US"/>
              <a:t>深夜に歯の激痛→夜眠れず</a:t>
            </a:r>
            <a:endParaRPr lang="en-US" altLang="ja-JP" dirty="0"/>
          </a:p>
          <a:p>
            <a:endParaRPr kumimoji="1" lang="en-US" altLang="ja-JP" dirty="0"/>
          </a:p>
          <a:p>
            <a:r>
              <a:rPr lang="en-US" altLang="ja-JP" dirty="0"/>
              <a:t>9/11(</a:t>
            </a:r>
            <a:r>
              <a:rPr lang="ja-JP" altLang="en-US"/>
              <a:t>土</a:t>
            </a:r>
            <a:r>
              <a:rPr lang="en-US" altLang="ja-JP" dirty="0"/>
              <a:t>)</a:t>
            </a:r>
            <a:r>
              <a:rPr lang="ja-JP" altLang="en-US"/>
              <a:t>　　　</a:t>
            </a:r>
            <a:r>
              <a:rPr lang="en-US" altLang="ja-JP" dirty="0"/>
              <a:t>    </a:t>
            </a:r>
            <a:r>
              <a:rPr lang="ja-JP" altLang="en-US"/>
              <a:t>虚脱感</a:t>
            </a:r>
            <a:r>
              <a:rPr lang="en-US" altLang="ja-JP" dirty="0"/>
              <a:t>, </a:t>
            </a:r>
            <a:r>
              <a:rPr lang="ja-JP" altLang="en-US"/>
              <a:t>左腕患部の痛み</a:t>
            </a:r>
            <a:r>
              <a:rPr lang="en-US" altLang="ja-JP" dirty="0"/>
              <a:t>, </a:t>
            </a:r>
            <a:r>
              <a:rPr lang="ja-JP" altLang="en-US"/>
              <a:t>発熱</a:t>
            </a:r>
            <a:endParaRPr lang="en-US" altLang="ja-JP" dirty="0"/>
          </a:p>
          <a:p>
            <a:r>
              <a:rPr lang="ja-JP" altLang="en-US"/>
              <a:t>　　　　　　　　夕方から歯の激痛→夜眠れず</a:t>
            </a:r>
            <a:endParaRPr lang="en-US" altLang="ja-JP" dirty="0"/>
          </a:p>
          <a:p>
            <a:endParaRPr lang="en-US" altLang="ja-JP" dirty="0"/>
          </a:p>
          <a:p>
            <a:r>
              <a:rPr lang="en-US" altLang="ja-JP" dirty="0"/>
              <a:t>9/12(</a:t>
            </a:r>
            <a:r>
              <a:rPr lang="ja-JP" altLang="en-US"/>
              <a:t>日</a:t>
            </a:r>
            <a:r>
              <a:rPr lang="en-US" altLang="ja-JP" dirty="0"/>
              <a:t>)</a:t>
            </a:r>
            <a:r>
              <a:rPr lang="ja-JP" altLang="en-US"/>
              <a:t>　　　　虚脱感</a:t>
            </a:r>
            <a:r>
              <a:rPr lang="en-US" altLang="ja-JP" dirty="0"/>
              <a:t>, </a:t>
            </a:r>
            <a:r>
              <a:rPr lang="ja-JP" altLang="en-US"/>
              <a:t>左腕患部の痛み引く</a:t>
            </a:r>
            <a:endParaRPr lang="en-US" altLang="ja-JP" dirty="0"/>
          </a:p>
          <a:p>
            <a:r>
              <a:rPr lang="en-US" altLang="ja-JP" dirty="0"/>
              <a:t>                            </a:t>
            </a:r>
            <a:r>
              <a:rPr lang="ja-JP" altLang="en-US"/>
              <a:t>終日歯の激痛</a:t>
            </a:r>
            <a:endParaRPr lang="en-US" altLang="ja-JP" dirty="0"/>
          </a:p>
          <a:p>
            <a:endParaRPr lang="en-US" altLang="ja-JP" dirty="0"/>
          </a:p>
          <a:p>
            <a:r>
              <a:rPr lang="en-US" altLang="ja-JP" dirty="0"/>
              <a:t>9/13(</a:t>
            </a:r>
            <a:r>
              <a:rPr lang="ja-JP" altLang="en-US"/>
              <a:t>月</a:t>
            </a:r>
            <a:r>
              <a:rPr lang="en-US" altLang="ja-JP" dirty="0"/>
              <a:t>)</a:t>
            </a:r>
            <a:r>
              <a:rPr lang="ja-JP" altLang="en-US"/>
              <a:t>　　　</a:t>
            </a:r>
            <a:r>
              <a:rPr lang="en-US" altLang="ja-JP" dirty="0"/>
              <a:t>  </a:t>
            </a:r>
            <a:r>
              <a:rPr lang="ja-JP" altLang="en-US"/>
              <a:t>ワクチン副反応センターに連絡の上</a:t>
            </a:r>
            <a:r>
              <a:rPr lang="en-US" altLang="ja-JP" dirty="0"/>
              <a:t>, </a:t>
            </a:r>
          </a:p>
          <a:p>
            <a:r>
              <a:rPr lang="en-US" altLang="ja-JP" dirty="0"/>
              <a:t>                          </a:t>
            </a:r>
            <a:r>
              <a:rPr lang="ja-JP" altLang="en-US"/>
              <a:t>歯医者に行く</a:t>
            </a:r>
            <a:endParaRPr lang="en-US" altLang="ja-JP" dirty="0"/>
          </a:p>
          <a:p>
            <a:r>
              <a:rPr lang="ja-JP" altLang="en-US"/>
              <a:t>　　　　　　　</a:t>
            </a:r>
            <a:r>
              <a:rPr lang="en-US" altLang="ja-JP" dirty="0"/>
              <a:t> </a:t>
            </a:r>
            <a:r>
              <a:rPr lang="ja-JP" altLang="en-US"/>
              <a:t>→</a:t>
            </a:r>
            <a:r>
              <a:rPr lang="en-US" altLang="ja-JP" dirty="0"/>
              <a:t>  </a:t>
            </a:r>
            <a:r>
              <a:rPr lang="ja-JP" altLang="en-US"/>
              <a:t>左奥歯に隠れ虫歯が発覚</a:t>
            </a:r>
            <a:endParaRPr lang="en-US" altLang="ja-JP" dirty="0"/>
          </a:p>
          <a:p>
            <a:r>
              <a:rPr lang="ja-JP" altLang="en-US"/>
              <a:t>　　　　　　　 →</a:t>
            </a:r>
            <a:r>
              <a:rPr lang="en-US" altLang="ja-JP" dirty="0"/>
              <a:t>  </a:t>
            </a:r>
            <a:r>
              <a:rPr lang="ja-JP" altLang="en-US"/>
              <a:t>ワクチン接種により</a:t>
            </a:r>
            <a:r>
              <a:rPr lang="en-US" altLang="ja-JP" dirty="0"/>
              <a:t>, </a:t>
            </a:r>
            <a:r>
              <a:rPr lang="ja-JP" altLang="en-US"/>
              <a:t>免疫が高ま　　　　</a:t>
            </a:r>
            <a:endParaRPr lang="en-US" altLang="ja-JP" dirty="0"/>
          </a:p>
          <a:p>
            <a:r>
              <a:rPr lang="ja-JP" altLang="en-US"/>
              <a:t>　　　　　　　　　り潜在的な虫歯に反応し</a:t>
            </a:r>
            <a:r>
              <a:rPr lang="en-US" altLang="ja-JP" dirty="0"/>
              <a:t>, </a:t>
            </a:r>
            <a:r>
              <a:rPr lang="ja-JP" altLang="en-US"/>
              <a:t>痛みが　　　　　</a:t>
            </a:r>
            <a:endParaRPr lang="en-US" altLang="ja-JP" dirty="0"/>
          </a:p>
          <a:p>
            <a:r>
              <a:rPr lang="ja-JP" altLang="en-US"/>
              <a:t>　　　　　　　　　出た可能性</a:t>
            </a:r>
            <a:r>
              <a:rPr lang="en-US" altLang="ja-JP" dirty="0"/>
              <a:t>.</a:t>
            </a:r>
          </a:p>
        </p:txBody>
      </p:sp>
      <p:sp>
        <p:nvSpPr>
          <p:cNvPr id="4" name="テキスト ボックス 3">
            <a:extLst>
              <a:ext uri="{FF2B5EF4-FFF2-40B4-BE49-F238E27FC236}">
                <a16:creationId xmlns:a16="http://schemas.microsoft.com/office/drawing/2014/main" id="{8E216846-CAD8-5646-A8BA-8B70C3260A0B}"/>
              </a:ext>
            </a:extLst>
          </p:cNvPr>
          <p:cNvSpPr txBox="1"/>
          <p:nvPr/>
        </p:nvSpPr>
        <p:spPr>
          <a:xfrm>
            <a:off x="983848" y="1541543"/>
            <a:ext cx="3661580" cy="400110"/>
          </a:xfrm>
          <a:prstGeom prst="rect">
            <a:avLst/>
          </a:prstGeom>
          <a:noFill/>
        </p:spPr>
        <p:txBody>
          <a:bodyPr wrap="none" rtlCol="0">
            <a:spAutoFit/>
          </a:bodyPr>
          <a:lstStyle/>
          <a:p>
            <a:r>
              <a:rPr kumimoji="1" lang="en-US" altLang="ja-JP" sz="2000" dirty="0"/>
              <a:t>1</a:t>
            </a:r>
            <a:r>
              <a:rPr kumimoji="1" lang="ja-JP" altLang="en-US" sz="2000"/>
              <a:t>回目と２回目の副反応の違い</a:t>
            </a:r>
          </a:p>
        </p:txBody>
      </p:sp>
      <p:sp>
        <p:nvSpPr>
          <p:cNvPr id="5" name="テキスト ボックス 4">
            <a:extLst>
              <a:ext uri="{FF2B5EF4-FFF2-40B4-BE49-F238E27FC236}">
                <a16:creationId xmlns:a16="http://schemas.microsoft.com/office/drawing/2014/main" id="{A0860049-D70F-C540-918B-08637CB6D546}"/>
              </a:ext>
            </a:extLst>
          </p:cNvPr>
          <p:cNvSpPr txBox="1"/>
          <p:nvPr/>
        </p:nvSpPr>
        <p:spPr>
          <a:xfrm>
            <a:off x="6506901" y="2022676"/>
            <a:ext cx="5256835" cy="3139321"/>
          </a:xfrm>
          <a:prstGeom prst="rect">
            <a:avLst/>
          </a:prstGeom>
          <a:noFill/>
        </p:spPr>
        <p:txBody>
          <a:bodyPr wrap="square" rtlCol="0">
            <a:spAutoFit/>
          </a:bodyPr>
          <a:lstStyle/>
          <a:p>
            <a:r>
              <a:rPr lang="en-US" altLang="ja-JP" dirty="0"/>
              <a:t>8</a:t>
            </a:r>
            <a:r>
              <a:rPr kumimoji="1" lang="en-US" altLang="ja-JP" dirty="0"/>
              <a:t>/6(</a:t>
            </a:r>
            <a:r>
              <a:rPr kumimoji="1" lang="ja-JP" altLang="en-US"/>
              <a:t>金</a:t>
            </a:r>
            <a:r>
              <a:rPr kumimoji="1" lang="en-US" altLang="ja-JP" dirty="0"/>
              <a:t>)</a:t>
            </a:r>
            <a:r>
              <a:rPr lang="en-US" altLang="ja-JP" dirty="0"/>
              <a:t> 14:00</a:t>
            </a:r>
            <a:r>
              <a:rPr lang="ja-JP" altLang="en-US"/>
              <a:t>　左腕に摂取</a:t>
            </a:r>
            <a:endParaRPr lang="en-US" altLang="ja-JP" dirty="0"/>
          </a:p>
          <a:p>
            <a:endParaRPr kumimoji="1" lang="en-US" altLang="ja-JP" dirty="0"/>
          </a:p>
          <a:p>
            <a:r>
              <a:rPr lang="en-US" altLang="ja-JP" dirty="0"/>
              <a:t>8/6(</a:t>
            </a:r>
            <a:r>
              <a:rPr lang="ja-JP" altLang="en-US"/>
              <a:t>金</a:t>
            </a:r>
            <a:r>
              <a:rPr lang="en-US" altLang="ja-JP" dirty="0"/>
              <a:t>) 15:00</a:t>
            </a:r>
            <a:r>
              <a:rPr lang="ja-JP" altLang="en-US"/>
              <a:t>　左腕患部に違和感</a:t>
            </a:r>
            <a:endParaRPr lang="en-US" altLang="ja-JP" dirty="0"/>
          </a:p>
          <a:p>
            <a:endParaRPr kumimoji="1" lang="en-US" altLang="ja-JP" dirty="0"/>
          </a:p>
          <a:p>
            <a:r>
              <a:rPr lang="en-US" altLang="ja-JP" dirty="0"/>
              <a:t>8/6(</a:t>
            </a:r>
            <a:r>
              <a:rPr lang="ja-JP" altLang="en-US"/>
              <a:t>金</a:t>
            </a:r>
            <a:r>
              <a:rPr lang="en-US" altLang="ja-JP" dirty="0"/>
              <a:t>) 18:00</a:t>
            </a:r>
            <a:r>
              <a:rPr lang="ja-JP" altLang="en-US"/>
              <a:t>　左腕が上がらなくなる。</a:t>
            </a:r>
            <a:endParaRPr lang="en-US" altLang="ja-JP" dirty="0"/>
          </a:p>
          <a:p>
            <a:endParaRPr lang="en-US" altLang="ja-JP" dirty="0"/>
          </a:p>
          <a:p>
            <a:r>
              <a:rPr lang="en-US" altLang="ja-JP" dirty="0"/>
              <a:t>8/7(</a:t>
            </a:r>
            <a:r>
              <a:rPr lang="ja-JP" altLang="en-US"/>
              <a:t>土</a:t>
            </a:r>
            <a:r>
              <a:rPr lang="en-US" altLang="ja-JP" dirty="0"/>
              <a:t>)          </a:t>
            </a:r>
            <a:r>
              <a:rPr lang="ja-JP" altLang="en-US"/>
              <a:t>　左腕が上がらない。</a:t>
            </a:r>
          </a:p>
          <a:p>
            <a:endParaRPr lang="en-US" altLang="ja-JP" dirty="0"/>
          </a:p>
          <a:p>
            <a:r>
              <a:rPr lang="en-US" altLang="ja-JP" dirty="0"/>
              <a:t>8/8(</a:t>
            </a:r>
            <a:r>
              <a:rPr lang="ja-JP" altLang="en-US"/>
              <a:t>日</a:t>
            </a:r>
            <a:r>
              <a:rPr lang="en-US" altLang="ja-JP" dirty="0"/>
              <a:t>)          </a:t>
            </a:r>
            <a:r>
              <a:rPr lang="ja-JP" altLang="en-US"/>
              <a:t>　左腕の痛みが次第に引く。</a:t>
            </a:r>
            <a:endParaRPr lang="en-US" altLang="ja-JP" dirty="0"/>
          </a:p>
          <a:p>
            <a:endParaRPr lang="en-US" altLang="ja-JP" dirty="0"/>
          </a:p>
          <a:p>
            <a:r>
              <a:rPr lang="en-US" altLang="ja-JP" dirty="0"/>
              <a:t>8/9(</a:t>
            </a:r>
            <a:r>
              <a:rPr lang="ja-JP" altLang="en-US"/>
              <a:t>月</a:t>
            </a:r>
            <a:r>
              <a:rPr lang="en-US" altLang="ja-JP" dirty="0"/>
              <a:t>)</a:t>
            </a:r>
            <a:r>
              <a:rPr lang="ja-JP" altLang="en-US"/>
              <a:t>　　　　左腕が上がるようになる。</a:t>
            </a:r>
            <a:endParaRPr lang="en-US" altLang="ja-JP" dirty="0"/>
          </a:p>
        </p:txBody>
      </p:sp>
    </p:spTree>
    <p:extLst>
      <p:ext uri="{BB962C8B-B14F-4D97-AF65-F5344CB8AC3E}">
        <p14:creationId xmlns:p14="http://schemas.microsoft.com/office/powerpoint/2010/main" val="34985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B1D11-924A-AB42-A6DA-F2E9EF816F4D}"/>
              </a:ext>
            </a:extLst>
          </p:cNvPr>
          <p:cNvSpPr>
            <a:spLocks noGrp="1"/>
          </p:cNvSpPr>
          <p:nvPr>
            <p:ph type="title"/>
          </p:nvPr>
        </p:nvSpPr>
        <p:spPr/>
        <p:txBody>
          <a:bodyPr/>
          <a:lstStyle/>
          <a:p>
            <a:r>
              <a:rPr lang="ja-JP" altLang="en-US"/>
              <a:t>第</a:t>
            </a:r>
            <a:r>
              <a:rPr lang="en-US" altLang="ja-JP" dirty="0"/>
              <a:t>61</a:t>
            </a:r>
            <a:r>
              <a:rPr lang="ja-JP" altLang="en-US"/>
              <a:t>回　生命科学夏の学校</a:t>
            </a:r>
            <a:endParaRPr kumimoji="1" lang="ja-JP" altLang="en-US"/>
          </a:p>
        </p:txBody>
      </p:sp>
      <p:sp>
        <p:nvSpPr>
          <p:cNvPr id="5" name="テキスト ボックス 4">
            <a:extLst>
              <a:ext uri="{FF2B5EF4-FFF2-40B4-BE49-F238E27FC236}">
                <a16:creationId xmlns:a16="http://schemas.microsoft.com/office/drawing/2014/main" id="{0A918844-2E63-EA40-B12A-1B65FFD19E20}"/>
              </a:ext>
            </a:extLst>
          </p:cNvPr>
          <p:cNvSpPr txBox="1"/>
          <p:nvPr/>
        </p:nvSpPr>
        <p:spPr>
          <a:xfrm>
            <a:off x="729204" y="2002420"/>
            <a:ext cx="9896355" cy="4247317"/>
          </a:xfrm>
          <a:prstGeom prst="rect">
            <a:avLst/>
          </a:prstGeom>
          <a:noFill/>
        </p:spPr>
        <p:txBody>
          <a:bodyPr wrap="square" rtlCol="0">
            <a:spAutoFit/>
          </a:bodyPr>
          <a:lstStyle/>
          <a:p>
            <a:r>
              <a:rPr lang="ja-JP" altLang="en-US"/>
              <a:t>所感：</a:t>
            </a:r>
            <a:endParaRPr lang="en-US" altLang="ja-JP" dirty="0"/>
          </a:p>
          <a:p>
            <a:endParaRPr lang="en-US" altLang="ja-JP" dirty="0"/>
          </a:p>
          <a:p>
            <a:r>
              <a:rPr lang="ja-JP" altLang="en-US"/>
              <a:t>実験系の方が多い印象。「実験が大掛かりで難度が高いため、博士予備審査までに間に合うか」と言っていた人が何名かいた。 →　実験系の闇を感じた。</a:t>
            </a:r>
            <a:endParaRPr lang="en-US" altLang="ja-JP" dirty="0"/>
          </a:p>
          <a:p>
            <a:endParaRPr lang="en-US" altLang="ja-JP" dirty="0"/>
          </a:p>
          <a:p>
            <a:r>
              <a:rPr kumimoji="1" lang="ja-JP" altLang="en-US"/>
              <a:t>生真面目で大人し</a:t>
            </a:r>
            <a:r>
              <a:rPr lang="ja-JP" altLang="en-US"/>
              <a:t>目</a:t>
            </a:r>
            <a:r>
              <a:rPr kumimoji="1" lang="ja-JP" altLang="en-US"/>
              <a:t>の方が多い印象。</a:t>
            </a:r>
            <a:endParaRPr kumimoji="1" lang="en-US" altLang="ja-JP" dirty="0"/>
          </a:p>
          <a:p>
            <a:endParaRPr lang="en-US" altLang="ja-JP" dirty="0"/>
          </a:p>
          <a:p>
            <a:r>
              <a:rPr kumimoji="1" lang="en-US" altLang="ja-JP" dirty="0"/>
              <a:t>2</a:t>
            </a:r>
            <a:r>
              <a:rPr kumimoji="1" lang="ja-JP" altLang="en-US"/>
              <a:t>日目のワークチョックのテーマ「生命データの新規データベース構築」</a:t>
            </a:r>
            <a:endParaRPr kumimoji="1" lang="en-US" altLang="ja-JP" dirty="0"/>
          </a:p>
          <a:p>
            <a:r>
              <a:rPr lang="ja-JP" altLang="en-US"/>
              <a:t>→ 実験系の人もデータ分析基盤構築のためのリテラシーを求める機運を感じた。</a:t>
            </a:r>
            <a:endParaRPr kumimoji="1" lang="en-US" altLang="ja-JP" dirty="0"/>
          </a:p>
          <a:p>
            <a:endParaRPr kumimoji="1" lang="en-US" altLang="ja-JP" dirty="0"/>
          </a:p>
          <a:p>
            <a:r>
              <a:rPr lang="ja-JP" altLang="en-US"/>
              <a:t>一部、シミュレーション系や</a:t>
            </a:r>
            <a:r>
              <a:rPr lang="en-US" altLang="ja-JP" dirty="0"/>
              <a:t>AI</a:t>
            </a:r>
            <a:r>
              <a:rPr lang="ja-JP" altLang="en-US"/>
              <a:t>系の人</a:t>
            </a:r>
            <a:r>
              <a:rPr lang="en-US" altLang="ja-JP" dirty="0"/>
              <a:t>(</a:t>
            </a:r>
            <a:r>
              <a:rPr lang="ja-JP" altLang="en-US"/>
              <a:t>私も含め</a:t>
            </a:r>
            <a:r>
              <a:rPr lang="en-US" altLang="ja-JP" dirty="0"/>
              <a:t>)</a:t>
            </a:r>
            <a:r>
              <a:rPr lang="ja-JP" altLang="en-US"/>
              <a:t>も参加していた。</a:t>
            </a:r>
            <a:endParaRPr lang="en-US" altLang="ja-JP" dirty="0"/>
          </a:p>
          <a:p>
            <a:endParaRPr lang="en-US" altLang="ja-JP" dirty="0"/>
          </a:p>
          <a:p>
            <a:r>
              <a:rPr lang="ja-JP" altLang="en-US"/>
              <a:t>これからは、ウエットとドライの研究者が互いに理解し、共創することが大切だということが確認できたのでよかった。</a:t>
            </a:r>
            <a:endParaRPr kumimoji="1" lang="en-US" altLang="ja-JP" dirty="0"/>
          </a:p>
          <a:p>
            <a:endParaRPr lang="en-US" altLang="ja-JP" dirty="0"/>
          </a:p>
        </p:txBody>
      </p:sp>
    </p:spTree>
    <p:extLst>
      <p:ext uri="{BB962C8B-B14F-4D97-AF65-F5344CB8AC3E}">
        <p14:creationId xmlns:p14="http://schemas.microsoft.com/office/powerpoint/2010/main" val="504358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B1D11-924A-AB42-A6DA-F2E9EF816F4D}"/>
              </a:ext>
            </a:extLst>
          </p:cNvPr>
          <p:cNvSpPr>
            <a:spLocks noGrp="1"/>
          </p:cNvSpPr>
          <p:nvPr>
            <p:ph type="title"/>
          </p:nvPr>
        </p:nvSpPr>
        <p:spPr/>
        <p:txBody>
          <a:bodyPr/>
          <a:lstStyle/>
          <a:p>
            <a:r>
              <a:rPr lang="ja-JP" altLang="en-US"/>
              <a:t>第</a:t>
            </a:r>
            <a:r>
              <a:rPr lang="en-US" altLang="ja-JP" dirty="0"/>
              <a:t>61</a:t>
            </a:r>
            <a:r>
              <a:rPr lang="ja-JP" altLang="en-US"/>
              <a:t>回　生命科学夏の学校</a:t>
            </a:r>
            <a:endParaRPr kumimoji="1" lang="ja-JP" altLang="en-US"/>
          </a:p>
        </p:txBody>
      </p:sp>
      <p:pic>
        <p:nvPicPr>
          <p:cNvPr id="4" name="図 3" descr="男性の顔の写真のコラージュ&#10;&#10;低い精度で自動的に生成された説明">
            <a:extLst>
              <a:ext uri="{FF2B5EF4-FFF2-40B4-BE49-F238E27FC236}">
                <a16:creationId xmlns:a16="http://schemas.microsoft.com/office/drawing/2014/main" id="{7BEBA7D2-EA96-B446-94D6-82401187C1D2}"/>
              </a:ext>
            </a:extLst>
          </p:cNvPr>
          <p:cNvPicPr>
            <a:picLocks noChangeAspect="1"/>
          </p:cNvPicPr>
          <p:nvPr/>
        </p:nvPicPr>
        <p:blipFill>
          <a:blip r:embed="rId2"/>
          <a:stretch>
            <a:fillRect/>
          </a:stretch>
        </p:blipFill>
        <p:spPr>
          <a:xfrm>
            <a:off x="1586716" y="1754235"/>
            <a:ext cx="8054995" cy="4738640"/>
          </a:xfrm>
          <a:prstGeom prst="rect">
            <a:avLst/>
          </a:prstGeom>
        </p:spPr>
      </p:pic>
    </p:spTree>
    <p:extLst>
      <p:ext uri="{BB962C8B-B14F-4D97-AF65-F5344CB8AC3E}">
        <p14:creationId xmlns:p14="http://schemas.microsoft.com/office/powerpoint/2010/main" val="1008892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C17036-7582-6049-9D40-93A4C4967389}"/>
              </a:ext>
            </a:extLst>
          </p:cNvPr>
          <p:cNvSpPr>
            <a:spLocks noGrp="1"/>
          </p:cNvSpPr>
          <p:nvPr>
            <p:ph type="title"/>
          </p:nvPr>
        </p:nvSpPr>
        <p:spPr/>
        <p:txBody>
          <a:bodyPr/>
          <a:lstStyle/>
          <a:p>
            <a:r>
              <a:rPr lang="en" altLang="ja-JP" dirty="0" err="1"/>
              <a:t>SciREX</a:t>
            </a:r>
            <a:r>
              <a:rPr lang="ja-JP" altLang="en-US"/>
              <a:t>サマーキャンプ：</a:t>
            </a:r>
            <a:r>
              <a:rPr lang="en" altLang="ja-JP" dirty="0"/>
              <a:t>Data/</a:t>
            </a:r>
            <a:r>
              <a:rPr lang="ja-JP" altLang="en-US"/>
              <a:t>データで解析する科学技術イノベーション</a:t>
            </a:r>
            <a:endParaRPr kumimoji="1" lang="ja-JP" altLang="en-US"/>
          </a:p>
        </p:txBody>
      </p:sp>
      <p:pic>
        <p:nvPicPr>
          <p:cNvPr id="5" name="図 4" descr="テキスト&#10;&#10;自動的に生成された説明">
            <a:extLst>
              <a:ext uri="{FF2B5EF4-FFF2-40B4-BE49-F238E27FC236}">
                <a16:creationId xmlns:a16="http://schemas.microsoft.com/office/drawing/2014/main" id="{B1106D8B-13D3-8849-A7B4-036A2755C053}"/>
              </a:ext>
            </a:extLst>
          </p:cNvPr>
          <p:cNvPicPr>
            <a:picLocks noChangeAspect="1"/>
          </p:cNvPicPr>
          <p:nvPr/>
        </p:nvPicPr>
        <p:blipFill>
          <a:blip r:embed="rId2"/>
          <a:stretch>
            <a:fillRect/>
          </a:stretch>
        </p:blipFill>
        <p:spPr>
          <a:xfrm>
            <a:off x="1763692" y="1963254"/>
            <a:ext cx="8664615" cy="4529621"/>
          </a:xfrm>
          <a:prstGeom prst="rect">
            <a:avLst/>
          </a:prstGeom>
        </p:spPr>
      </p:pic>
    </p:spTree>
    <p:extLst>
      <p:ext uri="{BB962C8B-B14F-4D97-AF65-F5344CB8AC3E}">
        <p14:creationId xmlns:p14="http://schemas.microsoft.com/office/powerpoint/2010/main" val="3025463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8BE8CE-BFC2-BC49-AFC9-B4E1D0C698EC}"/>
              </a:ext>
            </a:extLst>
          </p:cNvPr>
          <p:cNvSpPr>
            <a:spLocks noGrp="1"/>
          </p:cNvSpPr>
          <p:nvPr>
            <p:ph type="title"/>
          </p:nvPr>
        </p:nvSpPr>
        <p:spPr/>
        <p:txBody>
          <a:bodyPr/>
          <a:lstStyle/>
          <a:p>
            <a:r>
              <a:rPr lang="en" altLang="ja-JP" dirty="0" err="1"/>
              <a:t>SciREX</a:t>
            </a:r>
            <a:r>
              <a:rPr lang="ja-JP" altLang="en-US"/>
              <a:t>サマーキャンプ：</a:t>
            </a:r>
            <a:r>
              <a:rPr lang="en" altLang="ja-JP" dirty="0"/>
              <a:t>Data/</a:t>
            </a:r>
            <a:r>
              <a:rPr lang="ja-JP" altLang="en-US"/>
              <a:t>データで解析する科学技術イノベーション</a:t>
            </a:r>
            <a:endParaRPr kumimoji="1" lang="ja-JP" altLang="en-US"/>
          </a:p>
        </p:txBody>
      </p:sp>
      <p:pic>
        <p:nvPicPr>
          <p:cNvPr id="4" name="図 3" descr="テキスト, 手紙&#10;&#10;自動的に生成された説明">
            <a:extLst>
              <a:ext uri="{FF2B5EF4-FFF2-40B4-BE49-F238E27FC236}">
                <a16:creationId xmlns:a16="http://schemas.microsoft.com/office/drawing/2014/main" id="{F5CA51A0-8D02-0E44-9DA1-ADF1C509B0CA}"/>
              </a:ext>
            </a:extLst>
          </p:cNvPr>
          <p:cNvPicPr>
            <a:picLocks noChangeAspect="1"/>
          </p:cNvPicPr>
          <p:nvPr/>
        </p:nvPicPr>
        <p:blipFill>
          <a:blip r:embed="rId2"/>
          <a:stretch>
            <a:fillRect/>
          </a:stretch>
        </p:blipFill>
        <p:spPr>
          <a:xfrm>
            <a:off x="1033281" y="1880746"/>
            <a:ext cx="8677878" cy="4748588"/>
          </a:xfrm>
          <a:prstGeom prst="rect">
            <a:avLst/>
          </a:prstGeom>
        </p:spPr>
      </p:pic>
    </p:spTree>
    <p:extLst>
      <p:ext uri="{BB962C8B-B14F-4D97-AF65-F5344CB8AC3E}">
        <p14:creationId xmlns:p14="http://schemas.microsoft.com/office/powerpoint/2010/main" val="237212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8BE8CE-BFC2-BC49-AFC9-B4E1D0C698EC}"/>
              </a:ext>
            </a:extLst>
          </p:cNvPr>
          <p:cNvSpPr>
            <a:spLocks noGrp="1"/>
          </p:cNvSpPr>
          <p:nvPr>
            <p:ph type="title"/>
          </p:nvPr>
        </p:nvSpPr>
        <p:spPr/>
        <p:txBody>
          <a:bodyPr/>
          <a:lstStyle/>
          <a:p>
            <a:r>
              <a:rPr lang="en" altLang="ja-JP" dirty="0" err="1"/>
              <a:t>SciREX</a:t>
            </a:r>
            <a:r>
              <a:rPr lang="ja-JP" altLang="en-US"/>
              <a:t>サマーキャンプ：</a:t>
            </a:r>
            <a:r>
              <a:rPr lang="en" altLang="ja-JP" dirty="0"/>
              <a:t>Data/</a:t>
            </a:r>
            <a:r>
              <a:rPr lang="ja-JP" altLang="en-US"/>
              <a:t>データで解析する科学技術イノベーション</a:t>
            </a:r>
            <a:endParaRPr kumimoji="1" lang="ja-JP" altLang="en-US"/>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AF923B5F-4620-9D44-8562-FCAA66E6E369}"/>
              </a:ext>
            </a:extLst>
          </p:cNvPr>
          <p:cNvPicPr>
            <a:picLocks noChangeAspect="1"/>
          </p:cNvPicPr>
          <p:nvPr/>
        </p:nvPicPr>
        <p:blipFill>
          <a:blip r:embed="rId2"/>
          <a:stretch>
            <a:fillRect/>
          </a:stretch>
        </p:blipFill>
        <p:spPr>
          <a:xfrm>
            <a:off x="990908" y="1690688"/>
            <a:ext cx="9241111" cy="5048546"/>
          </a:xfrm>
          <a:prstGeom prst="rect">
            <a:avLst/>
          </a:prstGeom>
        </p:spPr>
      </p:pic>
    </p:spTree>
    <p:extLst>
      <p:ext uri="{BB962C8B-B14F-4D97-AF65-F5344CB8AC3E}">
        <p14:creationId xmlns:p14="http://schemas.microsoft.com/office/powerpoint/2010/main" val="1019801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8BE8CE-BFC2-BC49-AFC9-B4E1D0C698EC}"/>
              </a:ext>
            </a:extLst>
          </p:cNvPr>
          <p:cNvSpPr>
            <a:spLocks noGrp="1"/>
          </p:cNvSpPr>
          <p:nvPr>
            <p:ph type="title"/>
          </p:nvPr>
        </p:nvSpPr>
        <p:spPr/>
        <p:txBody>
          <a:bodyPr/>
          <a:lstStyle/>
          <a:p>
            <a:r>
              <a:rPr lang="en" altLang="ja-JP" dirty="0" err="1"/>
              <a:t>SciREX</a:t>
            </a:r>
            <a:r>
              <a:rPr lang="ja-JP" altLang="en-US"/>
              <a:t>サマーキャンプ：</a:t>
            </a:r>
            <a:r>
              <a:rPr lang="en" altLang="ja-JP" dirty="0"/>
              <a:t>Data/</a:t>
            </a:r>
            <a:r>
              <a:rPr lang="ja-JP" altLang="en-US"/>
              <a:t>データで解析する科学技術イノベーション</a:t>
            </a:r>
            <a:endParaRPr kumimoji="1" lang="ja-JP" altLang="en-US"/>
          </a:p>
        </p:txBody>
      </p:sp>
      <p:pic>
        <p:nvPicPr>
          <p:cNvPr id="4" name="図 3" descr="テキスト, 手紙&#10;&#10;自動的に生成された説明">
            <a:extLst>
              <a:ext uri="{FF2B5EF4-FFF2-40B4-BE49-F238E27FC236}">
                <a16:creationId xmlns:a16="http://schemas.microsoft.com/office/drawing/2014/main" id="{E16092D2-3E9C-7344-BF30-F6AD63228335}"/>
              </a:ext>
            </a:extLst>
          </p:cNvPr>
          <p:cNvPicPr>
            <a:picLocks noChangeAspect="1"/>
          </p:cNvPicPr>
          <p:nvPr/>
        </p:nvPicPr>
        <p:blipFill>
          <a:blip r:embed="rId2"/>
          <a:stretch>
            <a:fillRect/>
          </a:stretch>
        </p:blipFill>
        <p:spPr>
          <a:xfrm>
            <a:off x="1053296" y="1924199"/>
            <a:ext cx="9077491" cy="4933801"/>
          </a:xfrm>
          <a:prstGeom prst="rect">
            <a:avLst/>
          </a:prstGeom>
        </p:spPr>
      </p:pic>
    </p:spTree>
    <p:extLst>
      <p:ext uri="{BB962C8B-B14F-4D97-AF65-F5344CB8AC3E}">
        <p14:creationId xmlns:p14="http://schemas.microsoft.com/office/powerpoint/2010/main" val="175570888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TotalTime>
  <Words>1113</Words>
  <Application>Microsoft Macintosh PowerPoint</Application>
  <PresentationFormat>ワイド画面</PresentationFormat>
  <Paragraphs>117</Paragraphs>
  <Slides>18</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18</vt:i4>
      </vt:variant>
    </vt:vector>
  </HeadingPairs>
  <TitlesOfParts>
    <vt:vector size="24" baseType="lpstr">
      <vt:lpstr>Meiryo</vt:lpstr>
      <vt:lpstr>游ゴシック</vt:lpstr>
      <vt:lpstr>游ゴシック Light</vt:lpstr>
      <vt:lpstr>Arial</vt:lpstr>
      <vt:lpstr>Lucida Grande</vt:lpstr>
      <vt:lpstr>Office テーマ</vt:lpstr>
      <vt:lpstr>09.14進捗</vt:lpstr>
      <vt:lpstr>最近の私の営み</vt:lpstr>
      <vt:lpstr>新型コロナウイルスワクチン摂取(2回目)</vt:lpstr>
      <vt:lpstr>第61回　生命科学夏の学校</vt:lpstr>
      <vt:lpstr>第61回　生命科学夏の学校</vt:lpstr>
      <vt:lpstr>SciREXサマーキャンプ：Data/データで解析する科学技術イノベーション</vt:lpstr>
      <vt:lpstr>SciREXサマーキャンプ：Data/データで解析する科学技術イノベーション</vt:lpstr>
      <vt:lpstr>SciREXサマーキャンプ：Data/データで解析する科学技術イノベーション</vt:lpstr>
      <vt:lpstr>SciREXサマーキャンプ：Data/データで解析する科学技術イノベーション</vt:lpstr>
      <vt:lpstr>SciREXサマーキャンプ：Data/データで解析する科学技術イノベーション</vt:lpstr>
      <vt:lpstr>第61回　生物物理学夏の学校</vt:lpstr>
      <vt:lpstr>第61回　生物物理学夏の学校</vt:lpstr>
      <vt:lpstr>ポスター発表について</vt:lpstr>
      <vt:lpstr>第82回　応用物理学会</vt:lpstr>
      <vt:lpstr>第82回　応用物理学会</vt:lpstr>
      <vt:lpstr>Pocket Similarity Search using Multi-Sketches</vt:lpstr>
      <vt:lpstr>Pocket Similarity Search using Multi-Sketches</vt:lpstr>
      <vt:lpstr>Pocket Similarity Search using Multi-Sketches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09.14進捗</dc:title>
  <dc:creator>熊田　匡仁</dc:creator>
  <cp:lastModifiedBy>熊田　匡仁</cp:lastModifiedBy>
  <cp:revision>26</cp:revision>
  <dcterms:created xsi:type="dcterms:W3CDTF">2021-09-13T18:51:24Z</dcterms:created>
  <dcterms:modified xsi:type="dcterms:W3CDTF">2021-09-14T05:23:23Z</dcterms:modified>
</cp:coreProperties>
</file>